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0" r:id="rId3"/>
    <p:sldId id="284" r:id="rId4"/>
    <p:sldId id="302" r:id="rId5"/>
    <p:sldId id="301" r:id="rId6"/>
    <p:sldId id="305" r:id="rId7"/>
    <p:sldId id="311" r:id="rId8"/>
    <p:sldId id="313" r:id="rId9"/>
    <p:sldId id="314" r:id="rId10"/>
    <p:sldId id="315" r:id="rId11"/>
    <p:sldId id="316" r:id="rId12"/>
    <p:sldId id="317" r:id="rId13"/>
    <p:sldId id="319" r:id="rId14"/>
    <p:sldId id="320" r:id="rId15"/>
    <p:sldId id="327" r:id="rId16"/>
    <p:sldId id="328" r:id="rId17"/>
    <p:sldId id="321" r:id="rId18"/>
    <p:sldId id="322" r:id="rId19"/>
    <p:sldId id="326" r:id="rId20"/>
    <p:sldId id="329" r:id="rId21"/>
    <p:sldId id="330" r:id="rId22"/>
    <p:sldId id="323" r:id="rId23"/>
    <p:sldId id="325" r:id="rId24"/>
    <p:sldId id="331"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95" d="100"/>
          <a:sy n="95" d="100"/>
        </p:scale>
        <p:origin x="2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36B7-660D-4941-92A8-CB3B920E72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34470F-B246-46A5-8813-17E382B9D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8CFD0A-647E-4725-91B6-BDEDDB08F5CE}"/>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5" name="Footer Placeholder 4">
            <a:extLst>
              <a:ext uri="{FF2B5EF4-FFF2-40B4-BE49-F238E27FC236}">
                <a16:creationId xmlns:a16="http://schemas.microsoft.com/office/drawing/2014/main" id="{A8C21839-ED7A-419B-972C-118D8C5EC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3E063-6A90-48D1-9381-88C17AAE0900}"/>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18720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4DFB-14D1-4C05-8549-990278EC14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0BBC60-6A31-415A-BEEA-A6B7AD5E3B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9D6D1-6B48-418A-A8C3-55DB2CEACF32}"/>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5" name="Footer Placeholder 4">
            <a:extLst>
              <a:ext uri="{FF2B5EF4-FFF2-40B4-BE49-F238E27FC236}">
                <a16:creationId xmlns:a16="http://schemas.microsoft.com/office/drawing/2014/main" id="{7FBA06BA-0722-4871-A088-558D9AF78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55EA0-7BFC-4EB4-AE51-B7FFD36DDE4F}"/>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422377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44D30-7071-4ADD-9CE5-F4B68E42F4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3024E-D28F-4D4D-8BAC-2E83429613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6B1A3-893B-48B9-84DB-7215F1C6CF1C}"/>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5" name="Footer Placeholder 4">
            <a:extLst>
              <a:ext uri="{FF2B5EF4-FFF2-40B4-BE49-F238E27FC236}">
                <a16:creationId xmlns:a16="http://schemas.microsoft.com/office/drawing/2014/main" id="{DFEFBCE5-812E-4F4D-B810-1FB9312B2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E9C15-6642-428A-9A00-086B94F2B1D6}"/>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295665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9A43-F03D-410E-BC75-ECFBC26E0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20C7C-D0C4-46E2-8BC1-C153F90E1A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1B831-B8EC-4D55-B03D-E9356D4DE0A1}"/>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5" name="Footer Placeholder 4">
            <a:extLst>
              <a:ext uri="{FF2B5EF4-FFF2-40B4-BE49-F238E27FC236}">
                <a16:creationId xmlns:a16="http://schemas.microsoft.com/office/drawing/2014/main" id="{31D1EB98-D0ED-40AB-940E-244C99D4F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58BFF-93EB-47B2-A39A-0E0181D78E85}"/>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175101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07C9-E48B-4F43-9730-E4662089B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EEC54A-9A88-40FC-B396-5785A1487E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9F52D-0AF8-47E7-884E-7C06AD4685E9}"/>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5" name="Footer Placeholder 4">
            <a:extLst>
              <a:ext uri="{FF2B5EF4-FFF2-40B4-BE49-F238E27FC236}">
                <a16:creationId xmlns:a16="http://schemas.microsoft.com/office/drawing/2014/main" id="{4611CD25-DD9B-4796-8C40-0766C147A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28CE5-D385-45DF-BEA6-B4CC150ADAFC}"/>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270569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C4A0-5B3B-41A5-ADFA-D67891826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525F3-FF15-4234-B5DF-73BB8B2D34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56E4A-128A-4293-B135-CE38E12FE0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A1138-56E7-49AD-B446-6078F5CEDE7E}"/>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6" name="Footer Placeholder 5">
            <a:extLst>
              <a:ext uri="{FF2B5EF4-FFF2-40B4-BE49-F238E27FC236}">
                <a16:creationId xmlns:a16="http://schemas.microsoft.com/office/drawing/2014/main" id="{6F30A3C0-9093-4E61-BA89-9B7C9AAE4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3BE58-9C2A-4300-9C0C-9D5B6365FC2F}"/>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361895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8D11-52DE-4082-A63B-9BA2E7E30C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33D875-0C16-47AB-BB64-EA82C368B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D41957-F515-4FAE-9F35-2395935E79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866A52-1551-4B27-B38F-A147B9471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895D9B-6481-445E-B70F-8B8B0378C1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B05A4F-E714-4B26-A5A1-A071585B519C}"/>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8" name="Footer Placeholder 7">
            <a:extLst>
              <a:ext uri="{FF2B5EF4-FFF2-40B4-BE49-F238E27FC236}">
                <a16:creationId xmlns:a16="http://schemas.microsoft.com/office/drawing/2014/main" id="{3D05A13D-6237-4AEA-A957-07402F3FE5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36858E-2747-431B-A698-3B26856F4927}"/>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278859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3F06-23A1-4A2F-BECD-0DF3EFED73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54FD87-3DCF-4933-B2E0-5A8DD73EEF10}"/>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4" name="Footer Placeholder 3">
            <a:extLst>
              <a:ext uri="{FF2B5EF4-FFF2-40B4-BE49-F238E27FC236}">
                <a16:creationId xmlns:a16="http://schemas.microsoft.com/office/drawing/2014/main" id="{7FAED17C-1AE2-4BE5-B173-C7F0D0545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44A120-2CD3-4434-808E-32485F751A5D}"/>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17068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6907A-0876-47A1-A925-7C571683BDDF}"/>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3" name="Footer Placeholder 2">
            <a:extLst>
              <a:ext uri="{FF2B5EF4-FFF2-40B4-BE49-F238E27FC236}">
                <a16:creationId xmlns:a16="http://schemas.microsoft.com/office/drawing/2014/main" id="{2466D75B-D778-4BDF-8543-6CFB6B6BB2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413ED0-1F05-4E9A-8F75-55611EC862B7}"/>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350459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7EE-7DB7-4416-8151-37A3F5C96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CC06BA-2418-4C5B-A1BB-0B3A53AD5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A27371-9567-4908-B70F-C1359A389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09160-76C7-403F-9E4C-87FACE9E068B}"/>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6" name="Footer Placeholder 5">
            <a:extLst>
              <a:ext uri="{FF2B5EF4-FFF2-40B4-BE49-F238E27FC236}">
                <a16:creationId xmlns:a16="http://schemas.microsoft.com/office/drawing/2014/main" id="{85F7C632-9414-409C-9723-2C9C003E4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98743-F3B1-4E37-A2B8-8718A8593A88}"/>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5566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F6D4-37E5-4FD7-9333-913EB3301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7B396A-A618-4438-88BE-222393E21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0E2E9-A05C-45B0-8948-25A4AE1D1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DB397-BE9B-48F8-8C41-F1FC2F283814}"/>
              </a:ext>
            </a:extLst>
          </p:cNvPr>
          <p:cNvSpPr>
            <a:spLocks noGrp="1"/>
          </p:cNvSpPr>
          <p:nvPr>
            <p:ph type="dt" sz="half" idx="10"/>
          </p:nvPr>
        </p:nvSpPr>
        <p:spPr/>
        <p:txBody>
          <a:bodyPr/>
          <a:lstStyle/>
          <a:p>
            <a:fld id="{1B07C4E9-E616-4EAF-8ED1-C070B7072C32}" type="datetimeFigureOut">
              <a:rPr lang="en-US" smtClean="0"/>
              <a:t>10/2/2020</a:t>
            </a:fld>
            <a:endParaRPr lang="en-US"/>
          </a:p>
        </p:txBody>
      </p:sp>
      <p:sp>
        <p:nvSpPr>
          <p:cNvPr id="6" name="Footer Placeholder 5">
            <a:extLst>
              <a:ext uri="{FF2B5EF4-FFF2-40B4-BE49-F238E27FC236}">
                <a16:creationId xmlns:a16="http://schemas.microsoft.com/office/drawing/2014/main" id="{2324BE5D-14F3-41BF-AEA2-A1D1028F0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9D262-C551-4196-A989-8D933CABBC26}"/>
              </a:ext>
            </a:extLst>
          </p:cNvPr>
          <p:cNvSpPr>
            <a:spLocks noGrp="1"/>
          </p:cNvSpPr>
          <p:nvPr>
            <p:ph type="sldNum" sz="quarter" idx="12"/>
          </p:nvPr>
        </p:nvSpPr>
        <p:spPr/>
        <p:txBody>
          <a:bodyPr/>
          <a:lstStyle/>
          <a:p>
            <a:fld id="{40F2DF01-FCB8-4634-86C5-449F1B54FDD5}" type="slidenum">
              <a:rPr lang="en-US" smtClean="0"/>
              <a:t>‹#›</a:t>
            </a:fld>
            <a:endParaRPr lang="en-US"/>
          </a:p>
        </p:txBody>
      </p:sp>
    </p:spTree>
    <p:extLst>
      <p:ext uri="{BB962C8B-B14F-4D97-AF65-F5344CB8AC3E}">
        <p14:creationId xmlns:p14="http://schemas.microsoft.com/office/powerpoint/2010/main" val="54951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93FE6-4040-402D-B982-424F8E624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BE8CEE-9514-4CE5-980E-41E151BDA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9D4CE-ACFB-400B-82F3-85B201BE6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7C4E9-E616-4EAF-8ED1-C070B7072C32}" type="datetimeFigureOut">
              <a:rPr lang="en-US" smtClean="0"/>
              <a:t>10/2/2020</a:t>
            </a:fld>
            <a:endParaRPr lang="en-US"/>
          </a:p>
        </p:txBody>
      </p:sp>
      <p:sp>
        <p:nvSpPr>
          <p:cNvPr id="5" name="Footer Placeholder 4">
            <a:extLst>
              <a:ext uri="{FF2B5EF4-FFF2-40B4-BE49-F238E27FC236}">
                <a16:creationId xmlns:a16="http://schemas.microsoft.com/office/drawing/2014/main" id="{74A9A6C6-439F-43BE-8FC3-DA2A598CA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6780CE-2581-4160-B3AA-F743A23442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2DF01-FCB8-4634-86C5-449F1B54FDD5}" type="slidenum">
              <a:rPr lang="en-US" smtClean="0"/>
              <a:t>‹#›</a:t>
            </a:fld>
            <a:endParaRPr lang="en-US"/>
          </a:p>
        </p:txBody>
      </p:sp>
    </p:spTree>
    <p:extLst>
      <p:ext uri="{BB962C8B-B14F-4D97-AF65-F5344CB8AC3E}">
        <p14:creationId xmlns:p14="http://schemas.microsoft.com/office/powerpoint/2010/main" val="273748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votervoice.net/AFSA/campaigns/77468/respond" TargetMode="Externa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votervoice.net/AFSA/campaigns/77470/respond"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votervoice.net/AFSA/campaigns/77471/respond" TargetMode="Externa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votervoice.net/AFSA/campaigns/77473/respond" TargetMode="Externa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votervoice.net/AFSA/campaigns/77475/respond" TargetMode="External"/><Relationship Id="rId5" Type="http://schemas.openxmlformats.org/officeDocument/2006/relationships/hyperlink" Target="https://www.votervoice.net/AFSA/campaigns/77474/respond"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www.votervoice.net/AFSA/campaigns/77476/respon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www.votervoice.net/AFSA/campaigns/77478/respon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www.votervoice.net/AFSA/campaigns/77479/respond" TargetMode="Externa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www.votervoice.net/AFSA/campaigns/77481/respond" TargetMode="Externa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facebook.com/AFSAHQ" TargetMode="External"/><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twitter.com/AFSAHQ" TargetMode="External"/><Relationship Id="rId5" Type="http://schemas.openxmlformats.org/officeDocument/2006/relationships/image" Target="../media/image12.png"/><Relationship Id="rId10" Type="http://schemas.openxmlformats.org/officeDocument/2006/relationships/hyperlink" Target="https://www.facebook.com/AFSAHQ/?ref=bookmarks" TargetMode="External"/><Relationship Id="rId4" Type="http://schemas.openxmlformats.org/officeDocument/2006/relationships/hyperlink" Target="http://www.hqafsa.org/" TargetMode="Externa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6170-CC97-4D0C-BC28-57B960DF048C}"/>
              </a:ext>
            </a:extLst>
          </p:cNvPr>
          <p:cNvSpPr>
            <a:spLocks noGrp="1"/>
          </p:cNvSpPr>
          <p:nvPr>
            <p:ph type="ctrTitle"/>
          </p:nvPr>
        </p:nvSpPr>
        <p:spPr>
          <a:xfrm>
            <a:off x="0" y="1834120"/>
            <a:ext cx="12192000" cy="1065922"/>
          </a:xfrm>
        </p:spPr>
        <p:txBody>
          <a:bodyPr>
            <a:noAutofit/>
          </a:bodyPr>
          <a:lstStyle/>
          <a:p>
            <a:r>
              <a:rPr lang="en-US" sz="4800" b="1" dirty="0">
                <a:solidFill>
                  <a:schemeClr val="accent1">
                    <a:lumMod val="50000"/>
                  </a:schemeClr>
                </a:solidFill>
                <a:latin typeface="+mn-lt"/>
              </a:rPr>
              <a:t>AFSA’s Virtual Legislative Awareness Week </a:t>
            </a:r>
            <a:br>
              <a:rPr lang="en-US" sz="4800" b="1" dirty="0">
                <a:solidFill>
                  <a:srgbClr val="002060"/>
                </a:solidFill>
              </a:rPr>
            </a:br>
            <a:br>
              <a:rPr lang="en-US" sz="4400" b="1" i="1" dirty="0">
                <a:solidFill>
                  <a:srgbClr val="002060"/>
                </a:solidFill>
              </a:rPr>
            </a:br>
            <a:r>
              <a:rPr lang="en-US" sz="5400" b="1" dirty="0">
                <a:solidFill>
                  <a:schemeClr val="accent1">
                    <a:lumMod val="50000"/>
                  </a:schemeClr>
                </a:solidFill>
                <a:latin typeface="+mn-lt"/>
              </a:rPr>
              <a:t>October 4</a:t>
            </a:r>
            <a:r>
              <a:rPr lang="en-US" sz="5400" b="1" baseline="30000" dirty="0">
                <a:solidFill>
                  <a:schemeClr val="accent1">
                    <a:lumMod val="50000"/>
                  </a:schemeClr>
                </a:solidFill>
                <a:latin typeface="+mn-lt"/>
              </a:rPr>
              <a:t>th</a:t>
            </a:r>
            <a:r>
              <a:rPr lang="en-US" sz="5400" b="1" dirty="0">
                <a:solidFill>
                  <a:schemeClr val="accent1">
                    <a:lumMod val="50000"/>
                  </a:schemeClr>
                </a:solidFill>
                <a:latin typeface="+mn-lt"/>
              </a:rPr>
              <a:t> - October 10</a:t>
            </a:r>
            <a:r>
              <a:rPr lang="en-US" sz="5400" b="1" baseline="30000" dirty="0">
                <a:solidFill>
                  <a:schemeClr val="accent1">
                    <a:lumMod val="50000"/>
                  </a:schemeClr>
                </a:solidFill>
                <a:latin typeface="+mn-lt"/>
              </a:rPr>
              <a:t>th</a:t>
            </a:r>
            <a:r>
              <a:rPr lang="en-US" sz="5400" b="1" dirty="0">
                <a:solidFill>
                  <a:schemeClr val="accent1">
                    <a:lumMod val="50000"/>
                  </a:schemeClr>
                </a:solidFill>
                <a:latin typeface="+mn-lt"/>
              </a:rPr>
              <a:t> </a:t>
            </a:r>
            <a:endParaRPr lang="en-US" sz="4400" b="1" i="1" u="sng" dirty="0">
              <a:solidFill>
                <a:schemeClr val="accent1">
                  <a:lumMod val="50000"/>
                </a:schemeClr>
              </a:solidFill>
              <a:latin typeface="+mn-lt"/>
            </a:endParaRPr>
          </a:p>
        </p:txBody>
      </p:sp>
      <p:pic>
        <p:nvPicPr>
          <p:cNvPr id="7" name="Picture 6" descr="A picture containing table, knife&#10;&#10;Description automatically generated">
            <a:extLst>
              <a:ext uri="{FF2B5EF4-FFF2-40B4-BE49-F238E27FC236}">
                <a16:creationId xmlns:a16="http://schemas.microsoft.com/office/drawing/2014/main" id="{E0F113C5-7182-41C2-862E-8BBB0DC1CD1A}"/>
              </a:ext>
            </a:extLst>
          </p:cNvPr>
          <p:cNvPicPr>
            <a:picLocks noChangeAspect="1"/>
          </p:cNvPicPr>
          <p:nvPr/>
        </p:nvPicPr>
        <p:blipFill rotWithShape="1">
          <a:blip r:embed="rId2">
            <a:extLst>
              <a:ext uri="{28A0092B-C50C-407E-A947-70E740481C1C}">
                <a14:useLocalDpi xmlns:a14="http://schemas.microsoft.com/office/drawing/2010/main" val="0"/>
              </a:ext>
            </a:extLst>
          </a:blip>
          <a:srcRect t="77892" b="2419"/>
          <a:stretch/>
        </p:blipFill>
        <p:spPr>
          <a:xfrm>
            <a:off x="0" y="5792078"/>
            <a:ext cx="7747279" cy="1065922"/>
          </a:xfrm>
          <a:prstGeom prst="rect">
            <a:avLst/>
          </a:prstGeom>
        </p:spPr>
      </p:pic>
      <p:pic>
        <p:nvPicPr>
          <p:cNvPr id="8" name="Picture 7" descr="A picture containing table, knife&#10;&#10;Description automatically generated">
            <a:extLst>
              <a:ext uri="{FF2B5EF4-FFF2-40B4-BE49-F238E27FC236}">
                <a16:creationId xmlns:a16="http://schemas.microsoft.com/office/drawing/2014/main" id="{9BAC6C3E-E325-4A82-B077-4565AE21F2E5}"/>
              </a:ext>
            </a:extLst>
          </p:cNvPr>
          <p:cNvPicPr>
            <a:picLocks noChangeAspect="1"/>
          </p:cNvPicPr>
          <p:nvPr/>
        </p:nvPicPr>
        <p:blipFill rotWithShape="1">
          <a:blip r:embed="rId2">
            <a:extLst>
              <a:ext uri="{28A0092B-C50C-407E-A947-70E740481C1C}">
                <a14:useLocalDpi xmlns:a14="http://schemas.microsoft.com/office/drawing/2010/main" val="0"/>
              </a:ext>
            </a:extLst>
          </a:blip>
          <a:srcRect l="38067" t="77892" b="2419"/>
          <a:stretch/>
        </p:blipFill>
        <p:spPr>
          <a:xfrm>
            <a:off x="7393912" y="5792078"/>
            <a:ext cx="4798088" cy="1065922"/>
          </a:xfrm>
          <a:prstGeom prst="rect">
            <a:avLst/>
          </a:prstGeom>
        </p:spPr>
      </p:pic>
      <p:pic>
        <p:nvPicPr>
          <p:cNvPr id="6" name="Picture 5" descr="A picture containing drawing, sign&#10;&#10;Description automatically generated">
            <a:extLst>
              <a:ext uri="{FF2B5EF4-FFF2-40B4-BE49-F238E27FC236}">
                <a16:creationId xmlns:a16="http://schemas.microsoft.com/office/drawing/2014/main" id="{7E4A2FC7-7779-49FB-B613-FEE2D3127B4C}"/>
              </a:ext>
            </a:extLst>
          </p:cNvPr>
          <p:cNvPicPr>
            <a:picLocks noChangeAspect="1"/>
          </p:cNvPicPr>
          <p:nvPr/>
        </p:nvPicPr>
        <p:blipFill>
          <a:blip r:embed="rId3"/>
          <a:stretch>
            <a:fillRect/>
          </a:stretch>
        </p:blipFill>
        <p:spPr>
          <a:xfrm>
            <a:off x="3241548" y="3293749"/>
            <a:ext cx="5708904" cy="1834896"/>
          </a:xfrm>
          <a:prstGeom prst="rect">
            <a:avLst/>
          </a:prstGeom>
        </p:spPr>
      </p:pic>
    </p:spTree>
    <p:extLst>
      <p:ext uri="{BB962C8B-B14F-4D97-AF65-F5344CB8AC3E}">
        <p14:creationId xmlns:p14="http://schemas.microsoft.com/office/powerpoint/2010/main" val="106414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986588" y="508801"/>
            <a:ext cx="10154653" cy="778587"/>
          </a:xfrm>
        </p:spPr>
        <p:txBody>
          <a:bodyPr>
            <a:noAutofit/>
          </a:bodyPr>
          <a:lstStyle/>
          <a:p>
            <a:pPr algn="ctr"/>
            <a:r>
              <a:rPr lang="en-US" altLang="en-US" sz="4000" b="1" dirty="0">
                <a:solidFill>
                  <a:schemeClr val="accent1">
                    <a:lumMod val="50000"/>
                  </a:schemeClr>
                </a:solidFill>
                <a:latin typeface="Calibri" panose="020F0502020204030204" pitchFamily="34" charset="0"/>
              </a:rPr>
              <a:t>Overview of the Legislative Process:</a:t>
            </a:r>
            <a:br>
              <a:rPr lang="en-US" altLang="en-US" sz="4000" b="1" dirty="0">
                <a:solidFill>
                  <a:schemeClr val="accent1">
                    <a:lumMod val="50000"/>
                  </a:schemeClr>
                </a:solidFill>
                <a:latin typeface="Calibri" panose="020F0502020204030204" pitchFamily="34" charset="0"/>
              </a:rPr>
            </a:br>
            <a:r>
              <a:rPr lang="en-US" altLang="en-US" sz="4000" b="1" dirty="0">
                <a:solidFill>
                  <a:schemeClr val="accent1">
                    <a:lumMod val="50000"/>
                  </a:schemeClr>
                </a:solidFill>
                <a:latin typeface="Calibri" panose="020F0502020204030204" pitchFamily="34" charset="0"/>
              </a:rPr>
              <a:t>House Floor</a:t>
            </a:r>
            <a:endParaRPr lang="en-US" sz="4000" b="1" dirty="0">
              <a:solidFill>
                <a:schemeClr val="accent1">
                  <a:lumMod val="50000"/>
                </a:schemeClr>
              </a:solidFill>
              <a:latin typeface="+mn-lt"/>
            </a:endParaRP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387191" y="1523267"/>
            <a:ext cx="11417618" cy="3866879"/>
          </a:xfrm>
        </p:spPr>
        <p:txBody>
          <a:bodyPr>
            <a:normAutofit fontScale="62500" lnSpcReduction="20000"/>
          </a:bodyPr>
          <a:lstStyle/>
          <a:p>
            <a:pPr>
              <a:lnSpc>
                <a:spcPct val="120000"/>
              </a:lnSpc>
            </a:pPr>
            <a:r>
              <a:rPr lang="en-US" sz="2900" dirty="0">
                <a:solidFill>
                  <a:schemeClr val="accent1">
                    <a:lumMod val="50000"/>
                  </a:schemeClr>
                </a:solidFill>
              </a:rPr>
              <a:t>Most bills are considered under the suspension of the rule's procedure, which limits debate to 40 minutes and does not allow amendments to be offered by members on the floor. </a:t>
            </a:r>
          </a:p>
          <a:p>
            <a:pPr>
              <a:lnSpc>
                <a:spcPct val="120000"/>
              </a:lnSpc>
            </a:pPr>
            <a:r>
              <a:rPr lang="en-US" sz="2900" dirty="0">
                <a:solidFill>
                  <a:schemeClr val="accent1">
                    <a:lumMod val="50000"/>
                  </a:schemeClr>
                </a:solidFill>
              </a:rPr>
              <a:t>However, for the House to pass a bill under suspension of the rules requires two-thirds of members voting to agree, so this method is not designed for bills that do not have supermajority support in the House. Special rules are reported by the House Rules Committee. </a:t>
            </a:r>
          </a:p>
          <a:p>
            <a:pPr>
              <a:lnSpc>
                <a:spcPct val="120000"/>
              </a:lnSpc>
            </a:pPr>
            <a:r>
              <a:rPr lang="en-US" sz="2900" dirty="0">
                <a:solidFill>
                  <a:schemeClr val="accent1">
                    <a:lumMod val="50000"/>
                  </a:schemeClr>
                </a:solidFill>
              </a:rPr>
              <a:t>After the Rules Committee reports a rule for consideration of a bill, the House first considers that special rule itself on the House floor, for approximately one hour. After debate, the House votes on adopting the special rule. Only after its adoption will the House proceed to consider the bill itself, under the terms specified by the special rule.</a:t>
            </a:r>
          </a:p>
          <a:p>
            <a:pPr>
              <a:lnSpc>
                <a:spcPct val="120000"/>
              </a:lnSpc>
            </a:pPr>
            <a:r>
              <a:rPr lang="en-US" sz="2900" dirty="0">
                <a:solidFill>
                  <a:schemeClr val="accent1">
                    <a:lumMod val="50000"/>
                  </a:schemeClr>
                </a:solidFill>
              </a:rPr>
              <a:t>Once all amendments are offered and debated, members vote on approval, and each amendment requires a simple majority to be agreed to. After the amendment process is complete, the Committee of the Whole rises and reports to the full House any recommended amendments, which are then usually approved by the House by voice vote. </a:t>
            </a:r>
          </a:p>
          <a:p>
            <a:pPr>
              <a:lnSpc>
                <a:spcPct val="120000"/>
              </a:lnSpc>
            </a:pPr>
            <a:endParaRPr lang="en-US" sz="1600" dirty="0">
              <a:solidFill>
                <a:schemeClr val="accent1">
                  <a:lumMod val="50000"/>
                </a:schemeClr>
              </a:solidFill>
            </a:endParaRPr>
          </a:p>
        </p:txBody>
      </p:sp>
    </p:spTree>
    <p:extLst>
      <p:ext uri="{BB962C8B-B14F-4D97-AF65-F5344CB8AC3E}">
        <p14:creationId xmlns:p14="http://schemas.microsoft.com/office/powerpoint/2010/main" val="79943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986588" y="508801"/>
            <a:ext cx="10154653" cy="778587"/>
          </a:xfrm>
        </p:spPr>
        <p:txBody>
          <a:bodyPr>
            <a:noAutofit/>
          </a:bodyPr>
          <a:lstStyle/>
          <a:p>
            <a:pPr algn="ctr"/>
            <a:r>
              <a:rPr lang="en-US" altLang="en-US" sz="4000" b="1" dirty="0">
                <a:solidFill>
                  <a:schemeClr val="accent1">
                    <a:lumMod val="50000"/>
                  </a:schemeClr>
                </a:solidFill>
                <a:latin typeface="Calibri" panose="020F0502020204030204" pitchFamily="34" charset="0"/>
              </a:rPr>
              <a:t>Overview of the Legislative Process:</a:t>
            </a:r>
            <a:br>
              <a:rPr lang="en-US" altLang="en-US" sz="4000" b="1" dirty="0">
                <a:solidFill>
                  <a:schemeClr val="accent1">
                    <a:lumMod val="50000"/>
                  </a:schemeClr>
                </a:solidFill>
                <a:latin typeface="Calibri" panose="020F0502020204030204" pitchFamily="34" charset="0"/>
              </a:rPr>
            </a:br>
            <a:r>
              <a:rPr lang="en-US" altLang="en-US" sz="4000" b="1" dirty="0">
                <a:solidFill>
                  <a:schemeClr val="accent1">
                    <a:lumMod val="50000"/>
                  </a:schemeClr>
                </a:solidFill>
                <a:latin typeface="Calibri" panose="020F0502020204030204" pitchFamily="34" charset="0"/>
              </a:rPr>
              <a:t>Senate Floor</a:t>
            </a:r>
            <a:endParaRPr lang="en-US" sz="4000" b="1" dirty="0">
              <a:solidFill>
                <a:schemeClr val="accent1">
                  <a:lumMod val="50000"/>
                </a:schemeClr>
              </a:solidFill>
              <a:latin typeface="+mn-lt"/>
            </a:endParaRP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253753" y="1467862"/>
            <a:ext cx="11684493" cy="4503720"/>
          </a:xfrm>
        </p:spPr>
        <p:txBody>
          <a:bodyPr>
            <a:normAutofit fontScale="62500" lnSpcReduction="20000"/>
          </a:bodyPr>
          <a:lstStyle/>
          <a:p>
            <a:pPr>
              <a:lnSpc>
                <a:spcPct val="120000"/>
              </a:lnSpc>
            </a:pPr>
            <a:r>
              <a:rPr lang="en-US" sz="2900" dirty="0">
                <a:solidFill>
                  <a:schemeClr val="accent1">
                    <a:lumMod val="50000"/>
                  </a:schemeClr>
                </a:solidFill>
              </a:rPr>
              <a:t>For the Senate to consider a bill they must first agree to bring it up, usually by agreeing to a unanimous consent request or by voting to adopt a motion to proceed to the bill. Only once the Senate has agreed to consider a bill may Senators propose amendments to it.</a:t>
            </a:r>
          </a:p>
          <a:p>
            <a:pPr>
              <a:lnSpc>
                <a:spcPct val="120000"/>
              </a:lnSpc>
            </a:pPr>
            <a:r>
              <a:rPr lang="en-US" sz="2900" dirty="0">
                <a:solidFill>
                  <a:schemeClr val="accent1">
                    <a:lumMod val="50000"/>
                  </a:schemeClr>
                </a:solidFill>
              </a:rPr>
              <a:t>Senate rules provide no way for a simple numerical majority to cut off or otherwise impose a debate limit and move to a final vote. As a result, Senators can effectively wage (or threaten to wage) a filibuster – in effect, insist on extended debate in order to delay or prevent a final vote on most amendments, bills, or other motions.</a:t>
            </a:r>
          </a:p>
          <a:p>
            <a:pPr>
              <a:lnSpc>
                <a:spcPct val="120000"/>
              </a:lnSpc>
            </a:pPr>
            <a:r>
              <a:rPr lang="en-US" sz="2900" dirty="0">
                <a:solidFill>
                  <a:schemeClr val="accent1">
                    <a:lumMod val="50000"/>
                  </a:schemeClr>
                </a:solidFill>
              </a:rPr>
              <a:t>This final vote requires only a simple majority for approval. But because a cloture process is often required to end debate on a bill, then the bill first must garner the support of a three-fifths supermajority. All told, this process of reaching a final vote on a bill can require about a week of Senate floor time to complete. </a:t>
            </a:r>
          </a:p>
          <a:p>
            <a:pPr>
              <a:lnSpc>
                <a:spcPct val="120000"/>
              </a:lnSpc>
            </a:pPr>
            <a:r>
              <a:rPr lang="en-US" sz="2900" dirty="0">
                <a:solidFill>
                  <a:schemeClr val="accent1">
                    <a:lumMod val="50000"/>
                  </a:schemeClr>
                </a:solidFill>
              </a:rPr>
              <a:t>Such an agreement is a structured plan for limiting debate and amending – a plan that can be tailored to each bill that comes to the floor (somewhat akin to a special rule in the House). Using these agreements, the details of which all Senators have agreed upon, the Senate can more effectively process its business while protecting the procedural rights of each of its members.</a:t>
            </a:r>
          </a:p>
          <a:p>
            <a:pPr>
              <a:lnSpc>
                <a:spcPct val="120000"/>
              </a:lnSpc>
            </a:pPr>
            <a:endParaRPr lang="en-US" sz="2900" dirty="0">
              <a:solidFill>
                <a:schemeClr val="accent1">
                  <a:lumMod val="50000"/>
                </a:schemeClr>
              </a:solidFill>
            </a:endParaRPr>
          </a:p>
          <a:p>
            <a:pPr>
              <a:lnSpc>
                <a:spcPct val="120000"/>
              </a:lnSpc>
            </a:pPr>
            <a:endParaRPr lang="en-US" sz="2900" dirty="0">
              <a:solidFill>
                <a:schemeClr val="accent1">
                  <a:lumMod val="50000"/>
                </a:schemeClr>
              </a:solidFill>
            </a:endParaRPr>
          </a:p>
          <a:p>
            <a:pPr>
              <a:lnSpc>
                <a:spcPct val="120000"/>
              </a:lnSpc>
            </a:pPr>
            <a:endParaRPr lang="en-US" sz="2900" dirty="0">
              <a:solidFill>
                <a:schemeClr val="accent1">
                  <a:lumMod val="50000"/>
                </a:schemeClr>
              </a:solidFill>
            </a:endParaRPr>
          </a:p>
          <a:p>
            <a:pPr>
              <a:lnSpc>
                <a:spcPct val="120000"/>
              </a:lnSpc>
            </a:pPr>
            <a:endParaRPr lang="en-US" sz="1600" dirty="0">
              <a:solidFill>
                <a:schemeClr val="accent1">
                  <a:lumMod val="50000"/>
                </a:schemeClr>
              </a:solidFill>
            </a:endParaRPr>
          </a:p>
        </p:txBody>
      </p:sp>
    </p:spTree>
    <p:extLst>
      <p:ext uri="{BB962C8B-B14F-4D97-AF65-F5344CB8AC3E}">
        <p14:creationId xmlns:p14="http://schemas.microsoft.com/office/powerpoint/2010/main" val="163635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986588" y="508801"/>
            <a:ext cx="10154653" cy="778587"/>
          </a:xfrm>
        </p:spPr>
        <p:txBody>
          <a:bodyPr>
            <a:noAutofit/>
          </a:bodyPr>
          <a:lstStyle/>
          <a:p>
            <a:pPr algn="ctr"/>
            <a:r>
              <a:rPr lang="en-US" altLang="en-US" sz="4000" b="1" dirty="0">
                <a:solidFill>
                  <a:schemeClr val="accent1">
                    <a:lumMod val="50000"/>
                  </a:schemeClr>
                </a:solidFill>
                <a:latin typeface="Calibri" panose="020F0502020204030204" pitchFamily="34" charset="0"/>
              </a:rPr>
              <a:t>Overview of the Legislative Process:</a:t>
            </a:r>
            <a:br>
              <a:rPr lang="en-US" altLang="en-US" sz="4000" b="1" dirty="0">
                <a:solidFill>
                  <a:schemeClr val="accent1">
                    <a:lumMod val="50000"/>
                  </a:schemeClr>
                </a:solidFill>
                <a:latin typeface="Calibri" panose="020F0502020204030204" pitchFamily="34" charset="0"/>
              </a:rPr>
            </a:br>
            <a:r>
              <a:rPr lang="en-US" altLang="en-US" sz="4000" b="1" dirty="0">
                <a:solidFill>
                  <a:schemeClr val="accent1">
                    <a:lumMod val="50000"/>
                  </a:schemeClr>
                </a:solidFill>
                <a:latin typeface="Calibri" panose="020F0502020204030204" pitchFamily="34" charset="0"/>
              </a:rPr>
              <a:t>Resolution</a:t>
            </a:r>
            <a:endParaRPr lang="en-US" sz="4000" b="1" dirty="0">
              <a:solidFill>
                <a:schemeClr val="accent1">
                  <a:lumMod val="50000"/>
                </a:schemeClr>
              </a:solidFill>
              <a:latin typeface="+mn-lt"/>
            </a:endParaRP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253753" y="1311461"/>
            <a:ext cx="11684493" cy="4503720"/>
          </a:xfrm>
        </p:spPr>
        <p:txBody>
          <a:bodyPr>
            <a:normAutofit fontScale="92500"/>
          </a:bodyPr>
          <a:lstStyle/>
          <a:p>
            <a:pPr>
              <a:lnSpc>
                <a:spcPct val="120000"/>
              </a:lnSpc>
            </a:pPr>
            <a:r>
              <a:rPr lang="en-US" sz="1900" dirty="0">
                <a:solidFill>
                  <a:schemeClr val="accent1">
                    <a:lumMod val="50000"/>
                  </a:schemeClr>
                </a:solidFill>
              </a:rPr>
              <a:t>A </a:t>
            </a:r>
            <a:r>
              <a:rPr lang="en-US" sz="2200" dirty="0">
                <a:solidFill>
                  <a:schemeClr val="accent1">
                    <a:lumMod val="50000"/>
                  </a:schemeClr>
                </a:solidFill>
              </a:rPr>
              <a:t>bill must be agreed to by both chambers in the same form before it can be presented to the President. </a:t>
            </a:r>
          </a:p>
          <a:p>
            <a:pPr>
              <a:lnSpc>
                <a:spcPct val="120000"/>
              </a:lnSpc>
            </a:pPr>
            <a:r>
              <a:rPr lang="en-US" sz="2200" dirty="0">
                <a:solidFill>
                  <a:schemeClr val="accent1">
                    <a:lumMod val="50000"/>
                  </a:schemeClr>
                </a:solidFill>
              </a:rPr>
              <a:t>Once one chamber passes a bill, it is engrossed – that is, prepared in official form – and then sent to the other chamber. </a:t>
            </a:r>
          </a:p>
          <a:p>
            <a:pPr>
              <a:lnSpc>
                <a:spcPct val="120000"/>
              </a:lnSpc>
            </a:pPr>
            <a:r>
              <a:rPr lang="en-US" sz="2200" dirty="0">
                <a:solidFill>
                  <a:schemeClr val="accent1">
                    <a:lumMod val="50000"/>
                  </a:schemeClr>
                </a:solidFill>
              </a:rPr>
              <a:t>The second chamber is often proposing, in effect, an alternative version of the bill, which may differ from the bill in minor or substantial ways. In some circumstances, the alternative may even embody a proposal on a different topic. Once the second chamber agrees to this proposed alternative to the bill, it may send the proposal back to the first chamber for possible consideration and a vote. The receiving chamber may also respond with a counterproposal, and so on.</a:t>
            </a:r>
          </a:p>
          <a:p>
            <a:pPr>
              <a:lnSpc>
                <a:spcPct val="120000"/>
              </a:lnSpc>
            </a:pPr>
            <a:r>
              <a:rPr lang="en-US" sz="2200" dirty="0">
                <a:solidFill>
                  <a:schemeClr val="accent1">
                    <a:lumMod val="50000"/>
                  </a:schemeClr>
                </a:solidFill>
              </a:rPr>
              <a:t>For the bill to move to the next step in becoming law requires both chambers to agree to the conference report without changes.</a:t>
            </a:r>
          </a:p>
          <a:p>
            <a:pPr>
              <a:lnSpc>
                <a:spcPct val="120000"/>
              </a:lnSpc>
            </a:pPr>
            <a:endParaRPr lang="en-US" sz="2900" dirty="0">
              <a:solidFill>
                <a:schemeClr val="accent1">
                  <a:lumMod val="50000"/>
                </a:schemeClr>
              </a:solidFill>
            </a:endParaRPr>
          </a:p>
          <a:p>
            <a:pPr>
              <a:lnSpc>
                <a:spcPct val="120000"/>
              </a:lnSpc>
            </a:pPr>
            <a:endParaRPr lang="en-US" sz="1600" dirty="0">
              <a:solidFill>
                <a:schemeClr val="accent1">
                  <a:lumMod val="50000"/>
                </a:schemeClr>
              </a:solidFill>
            </a:endParaRPr>
          </a:p>
        </p:txBody>
      </p:sp>
    </p:spTree>
    <p:extLst>
      <p:ext uri="{BB962C8B-B14F-4D97-AF65-F5344CB8AC3E}">
        <p14:creationId xmlns:p14="http://schemas.microsoft.com/office/powerpoint/2010/main" val="65207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986588" y="508801"/>
            <a:ext cx="10154653" cy="778587"/>
          </a:xfrm>
        </p:spPr>
        <p:txBody>
          <a:bodyPr>
            <a:noAutofit/>
          </a:bodyPr>
          <a:lstStyle/>
          <a:p>
            <a:pPr algn="ctr"/>
            <a:r>
              <a:rPr lang="en-US" altLang="en-US" sz="4000" b="1" dirty="0">
                <a:solidFill>
                  <a:schemeClr val="accent1">
                    <a:lumMod val="50000"/>
                  </a:schemeClr>
                </a:solidFill>
                <a:latin typeface="Calibri" panose="020F0502020204030204" pitchFamily="34" charset="0"/>
              </a:rPr>
              <a:t>Overview of the Legislative Process:</a:t>
            </a:r>
            <a:br>
              <a:rPr lang="en-US" altLang="en-US" sz="4000" b="1" dirty="0">
                <a:solidFill>
                  <a:schemeClr val="accent1">
                    <a:lumMod val="50000"/>
                  </a:schemeClr>
                </a:solidFill>
                <a:latin typeface="Calibri" panose="020F0502020204030204" pitchFamily="34" charset="0"/>
              </a:rPr>
            </a:br>
            <a:r>
              <a:rPr lang="en-US" altLang="en-US" sz="4000" b="1" dirty="0">
                <a:solidFill>
                  <a:schemeClr val="accent1">
                    <a:lumMod val="50000"/>
                  </a:schemeClr>
                </a:solidFill>
                <a:latin typeface="Calibri" panose="020F0502020204030204" pitchFamily="34" charset="0"/>
              </a:rPr>
              <a:t>Presidential Actions</a:t>
            </a:r>
            <a:endParaRPr lang="en-US" sz="4000" b="1" dirty="0">
              <a:solidFill>
                <a:schemeClr val="accent1">
                  <a:lumMod val="50000"/>
                </a:schemeClr>
              </a:solidFill>
              <a:latin typeface="+mn-lt"/>
            </a:endParaRP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253753" y="1467871"/>
            <a:ext cx="11684493" cy="4503720"/>
          </a:xfrm>
        </p:spPr>
        <p:txBody>
          <a:bodyPr>
            <a:normAutofit/>
          </a:bodyPr>
          <a:lstStyle/>
          <a:p>
            <a:pPr>
              <a:lnSpc>
                <a:spcPct val="120000"/>
              </a:lnSpc>
            </a:pPr>
            <a:r>
              <a:rPr lang="en-US" sz="2000" dirty="0">
                <a:solidFill>
                  <a:schemeClr val="accent1">
                    <a:lumMod val="50000"/>
                  </a:schemeClr>
                </a:solidFill>
              </a:rPr>
              <a:t>Once both chambers of Congress have each agreed to the bill, it is enrolled – that is, prepared in its final official form and then presented to the President. Beginning at midnight on the closing of the day of presentment, the President has ten days, excluding Sundays, to sign or veto the bill. If the bill is signed in that ten-day period, it becomes law. If the President declines to either sign or veto it – that is, he does not act on it in any way – then it becomes law without his signature (except when Congress has adjourned under certain circumstances).</a:t>
            </a:r>
          </a:p>
          <a:p>
            <a:pPr>
              <a:lnSpc>
                <a:spcPct val="120000"/>
              </a:lnSpc>
            </a:pPr>
            <a:r>
              <a:rPr lang="en-US" sz="2000" dirty="0">
                <a:solidFill>
                  <a:schemeClr val="accent1">
                    <a:lumMod val="50000"/>
                  </a:schemeClr>
                </a:solidFill>
              </a:rPr>
              <a:t>Bills that are ultimately enacted are delivered to the Office of the Federal Register at the National Archives, assigned a public law number, and included in the next edition of the United State Statutes at Large.</a:t>
            </a:r>
          </a:p>
        </p:txBody>
      </p:sp>
    </p:spTree>
    <p:extLst>
      <p:ext uri="{BB962C8B-B14F-4D97-AF65-F5344CB8AC3E}">
        <p14:creationId xmlns:p14="http://schemas.microsoft.com/office/powerpoint/2010/main" val="83061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28044" y="482316"/>
            <a:ext cx="7464972" cy="853831"/>
          </a:xfrm>
        </p:spPr>
        <p:txBody>
          <a:bodyPr>
            <a:noAutofit/>
          </a:bodyPr>
          <a:lstStyle/>
          <a:p>
            <a:pPr algn="ctr"/>
            <a:r>
              <a:rPr lang="en-US" altLang="en-US" sz="3200" b="1" dirty="0">
                <a:solidFill>
                  <a:schemeClr val="accent1">
                    <a:lumMod val="50000"/>
                  </a:schemeClr>
                </a:solidFill>
                <a:latin typeface="Calibri" panose="020F0502020204030204" pitchFamily="34" charset="0"/>
              </a:rPr>
              <a:t>Monday “Families First” Advocacy Day</a:t>
            </a:r>
            <a:br>
              <a:rPr lang="en-US" altLang="en-US" sz="5400" b="1" dirty="0">
                <a:solidFill>
                  <a:schemeClr val="accent1">
                    <a:lumMod val="50000"/>
                  </a:schemeClr>
                </a:solidFill>
                <a:latin typeface="Calibri" panose="020F0502020204030204" pitchFamily="34" charset="0"/>
              </a:rPr>
            </a:br>
            <a:endParaRPr lang="en-US" altLang="en-US" sz="5400" b="1" dirty="0">
              <a:solidFill>
                <a:schemeClr val="accent1">
                  <a:lumMod val="50000"/>
                </a:schemeClr>
              </a:solidFill>
              <a:latin typeface="Calibri" panose="020F0502020204030204" pitchFamily="34" charset="0"/>
            </a:endParaRPr>
          </a:p>
        </p:txBody>
      </p:sp>
      <p:pic>
        <p:nvPicPr>
          <p:cNvPr id="3" name="Content Placeholder 2" descr="A sign on the side of a building&#10;&#10;Description automatically generated">
            <a:extLst>
              <a:ext uri="{FF2B5EF4-FFF2-40B4-BE49-F238E27FC236}">
                <a16:creationId xmlns:a16="http://schemas.microsoft.com/office/drawing/2014/main" id="{8EEDE280-203B-4160-BA65-85EE296F1175}"/>
              </a:ext>
            </a:extLst>
          </p:cNvPr>
          <p:cNvPicPr>
            <a:picLocks noGrp="1" noChangeAspect="1"/>
          </p:cNvPicPr>
          <p:nvPr>
            <p:ph idx="1"/>
          </p:nvPr>
        </p:nvPicPr>
        <p:blipFill>
          <a:blip r:embed="rId4"/>
          <a:stretch>
            <a:fillRect/>
          </a:stretch>
        </p:blipFill>
        <p:spPr>
          <a:xfrm>
            <a:off x="8313821" y="1336147"/>
            <a:ext cx="3315456" cy="4454961"/>
          </a:xfrm>
        </p:spPr>
      </p:pic>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4062651"/>
          </a:xfrm>
          <a:prstGeom prst="rect">
            <a:avLst/>
          </a:prstGeom>
          <a:noFill/>
        </p:spPr>
        <p:txBody>
          <a:bodyPr wrap="square" rtlCol="0">
            <a:spAutoFit/>
          </a:bodyPr>
          <a:lstStyle/>
          <a:p>
            <a:r>
              <a:rPr lang="en-US" sz="1600" dirty="0"/>
              <a:t>Supporting H.R.5876, the Jobs and Childcare for Military Families Act.</a:t>
            </a:r>
          </a:p>
          <a:p>
            <a:endParaRPr lang="en-US" sz="1600" dirty="0"/>
          </a:p>
          <a:p>
            <a:r>
              <a:rPr lang="en-US" sz="1600" dirty="0"/>
              <a:t>This legislation would provide a work opportunity tax credit for military spouses and provide for flexible spending arrangements for childcare services for military families.</a:t>
            </a:r>
          </a:p>
          <a:p>
            <a:endParaRPr lang="en-US" sz="1600" dirty="0"/>
          </a:p>
          <a:p>
            <a:r>
              <a:rPr lang="en-US" sz="1600" dirty="0"/>
              <a:t>For more information, please visit </a:t>
            </a:r>
          </a:p>
          <a:p>
            <a:endParaRPr lang="en-US" sz="1600" dirty="0"/>
          </a:p>
          <a:p>
            <a:r>
              <a:rPr lang="en-US" sz="1600" dirty="0"/>
              <a:t>To write your elected officials, please visit </a:t>
            </a:r>
          </a:p>
          <a:p>
            <a:endParaRPr lang="en-US" sz="1600" u="sng" dirty="0">
              <a:hlinkClick r:id="rId5"/>
            </a:endParaRPr>
          </a:p>
          <a:p>
            <a:r>
              <a:rPr lang="en-US" sz="1600" u="sng" dirty="0">
                <a:hlinkClick r:id="rId5"/>
              </a:rPr>
              <a:t>https://www.votervoice.net/AFSA/campaigns/77468/respond</a:t>
            </a:r>
            <a:endParaRPr lang="en-US" sz="1600" u="sng" dirty="0"/>
          </a:p>
          <a:p>
            <a:endParaRPr lang="en-US" sz="1600" u="sng" dirty="0"/>
          </a:p>
          <a:p>
            <a:r>
              <a:rPr lang="en-US" sz="1600" dirty="0"/>
              <a:t>Supporting S.1802, the Jobs and Childcare for Military Families Act</a:t>
            </a:r>
          </a:p>
          <a:p>
            <a:endParaRPr lang="en-US" sz="1600" u="sng" dirty="0"/>
          </a:p>
          <a:p>
            <a:r>
              <a:rPr lang="en-US" sz="1600" dirty="0"/>
              <a:t>This legislation would provide a work opportunity tax credit for military spouses and to provide for flexible spending arrangements for childcare services for military families.</a:t>
            </a:r>
          </a:p>
          <a:p>
            <a:endParaRPr lang="en-US" dirty="0"/>
          </a:p>
        </p:txBody>
      </p:sp>
    </p:spTree>
    <p:extLst>
      <p:ext uri="{BB962C8B-B14F-4D97-AF65-F5344CB8AC3E}">
        <p14:creationId xmlns:p14="http://schemas.microsoft.com/office/powerpoint/2010/main" val="382922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63514" y="532327"/>
            <a:ext cx="7464972" cy="853831"/>
          </a:xfrm>
        </p:spPr>
        <p:txBody>
          <a:bodyPr>
            <a:noAutofit/>
          </a:bodyPr>
          <a:lstStyle/>
          <a:p>
            <a:pPr algn="ctr"/>
            <a:r>
              <a:rPr lang="en-US" altLang="en-US" sz="3000" b="1" dirty="0">
                <a:solidFill>
                  <a:schemeClr val="accent1">
                    <a:lumMod val="50000"/>
                  </a:schemeClr>
                </a:solidFill>
                <a:latin typeface="Calibri" panose="020F0502020204030204" pitchFamily="34" charset="0"/>
              </a:rPr>
              <a:t>Tuesday “Military Healthcare” Advocacy Day</a:t>
            </a:r>
            <a:br>
              <a:rPr lang="en-US" altLang="en-US" sz="3000" b="1" dirty="0">
                <a:solidFill>
                  <a:schemeClr val="accent1">
                    <a:lumMod val="50000"/>
                  </a:schemeClr>
                </a:solidFill>
                <a:latin typeface="Calibri" panose="020F0502020204030204" pitchFamily="34" charset="0"/>
              </a:rPr>
            </a:br>
            <a:br>
              <a:rPr lang="en-US" altLang="en-US" sz="3000" b="1" dirty="0">
                <a:solidFill>
                  <a:schemeClr val="accent1">
                    <a:lumMod val="50000"/>
                  </a:schemeClr>
                </a:solidFill>
                <a:latin typeface="Calibri" panose="020F0502020204030204" pitchFamily="34" charset="0"/>
              </a:rPr>
            </a:br>
            <a:endParaRPr lang="en-US" altLang="en-US" sz="3000" b="1" dirty="0">
              <a:solidFill>
                <a:schemeClr val="accent1">
                  <a:lumMod val="50000"/>
                </a:schemeClr>
              </a:solidFill>
              <a:latin typeface="Calibri" panose="020F0502020204030204" pitchFamily="34" charset="0"/>
            </a:endParaRPr>
          </a:p>
        </p:txBody>
      </p:sp>
      <p:pic>
        <p:nvPicPr>
          <p:cNvPr id="3" name="Content Placeholder 2" descr="A sign on the side of a building&#10;&#10;Description automatically generated">
            <a:extLst>
              <a:ext uri="{FF2B5EF4-FFF2-40B4-BE49-F238E27FC236}">
                <a16:creationId xmlns:a16="http://schemas.microsoft.com/office/drawing/2014/main" id="{8EEDE280-203B-4160-BA65-85EE296F1175}"/>
              </a:ext>
            </a:extLst>
          </p:cNvPr>
          <p:cNvPicPr>
            <a:picLocks noGrp="1" noChangeAspect="1"/>
          </p:cNvPicPr>
          <p:nvPr>
            <p:ph idx="1"/>
          </p:nvPr>
        </p:nvPicPr>
        <p:blipFill>
          <a:blip r:embed="rId4"/>
          <a:stretch>
            <a:fillRect/>
          </a:stretch>
        </p:blipFill>
        <p:spPr>
          <a:xfrm>
            <a:off x="8313821" y="1336147"/>
            <a:ext cx="3315456" cy="4454961"/>
          </a:xfrm>
        </p:spPr>
      </p:pic>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4308872"/>
          </a:xfrm>
          <a:prstGeom prst="rect">
            <a:avLst/>
          </a:prstGeom>
          <a:noFill/>
        </p:spPr>
        <p:txBody>
          <a:bodyPr wrap="square" rtlCol="0">
            <a:spAutoFit/>
          </a:bodyPr>
          <a:lstStyle/>
          <a:p>
            <a:r>
              <a:rPr lang="en-US" sz="1600" dirty="0"/>
              <a:t>Supporting the House's FY2021 NDAA; Section 715 </a:t>
            </a:r>
          </a:p>
          <a:p>
            <a:endParaRPr lang="en-US" sz="1600" dirty="0"/>
          </a:p>
          <a:p>
            <a:r>
              <a:rPr lang="en-US" sz="1600" dirty="0"/>
              <a:t>This legislation is the modification to limitation on the realignment or reduction of military medical manning end strength. </a:t>
            </a:r>
          </a:p>
          <a:p>
            <a:endParaRPr lang="en-US" sz="1600" dirty="0"/>
          </a:p>
          <a:p>
            <a:r>
              <a:rPr lang="en-US" sz="1600" dirty="0"/>
              <a:t>Section 716</a:t>
            </a:r>
          </a:p>
          <a:p>
            <a:endParaRPr lang="en-US" sz="1600" dirty="0"/>
          </a:p>
          <a:p>
            <a:r>
              <a:rPr lang="en-US" sz="1600" dirty="0"/>
              <a:t>This legislation is the modifications to implementation plan for restructure or realignment of military medical treatment facilities. </a:t>
            </a:r>
          </a:p>
          <a:p>
            <a:endParaRPr lang="en-US" sz="1600" dirty="0"/>
          </a:p>
          <a:p>
            <a:endParaRPr lang="en-US" sz="1600" dirty="0"/>
          </a:p>
          <a:p>
            <a:r>
              <a:rPr lang="en-US" sz="1600" dirty="0"/>
              <a:t>For more information, please visit </a:t>
            </a:r>
          </a:p>
          <a:p>
            <a:endParaRPr lang="en-US" sz="1600" dirty="0"/>
          </a:p>
          <a:p>
            <a:r>
              <a:rPr lang="en-US" sz="1600" dirty="0"/>
              <a:t>To write your elected officials, please visit</a:t>
            </a:r>
          </a:p>
          <a:p>
            <a:endParaRPr lang="en-US" sz="1600" u="sng" dirty="0">
              <a:hlinkClick r:id="rId5"/>
            </a:endParaRPr>
          </a:p>
          <a:p>
            <a:r>
              <a:rPr lang="en-US" sz="1600" u="sng" dirty="0">
                <a:hlinkClick r:id="rId5"/>
              </a:rPr>
              <a:t>https://www.votervoice.net/AFSA/campaigns/77470/respond</a:t>
            </a:r>
            <a:endParaRPr lang="en-US" sz="1600" u="sng" dirty="0"/>
          </a:p>
          <a:p>
            <a:endParaRPr lang="en-US" dirty="0"/>
          </a:p>
        </p:txBody>
      </p:sp>
      <p:pic>
        <p:nvPicPr>
          <p:cNvPr id="4" name="Picture 3" descr="A sign on the side of a building&#10;&#10;Description automatically generated">
            <a:extLst>
              <a:ext uri="{FF2B5EF4-FFF2-40B4-BE49-F238E27FC236}">
                <a16:creationId xmlns:a16="http://schemas.microsoft.com/office/drawing/2014/main" id="{3F7AA89D-E9AE-49C8-9454-F5CE29FE574A}"/>
              </a:ext>
            </a:extLst>
          </p:cNvPr>
          <p:cNvPicPr>
            <a:picLocks noChangeAspect="1"/>
          </p:cNvPicPr>
          <p:nvPr/>
        </p:nvPicPr>
        <p:blipFill>
          <a:blip r:embed="rId6"/>
          <a:stretch>
            <a:fillRect/>
          </a:stretch>
        </p:blipFill>
        <p:spPr>
          <a:xfrm>
            <a:off x="8312615" y="1342409"/>
            <a:ext cx="3315457" cy="4454961"/>
          </a:xfrm>
          <a:prstGeom prst="rect">
            <a:avLst/>
          </a:prstGeom>
        </p:spPr>
      </p:pic>
    </p:spTree>
    <p:extLst>
      <p:ext uri="{BB962C8B-B14F-4D97-AF65-F5344CB8AC3E}">
        <p14:creationId xmlns:p14="http://schemas.microsoft.com/office/powerpoint/2010/main" val="377632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76731" y="488578"/>
            <a:ext cx="7464972" cy="853831"/>
          </a:xfrm>
        </p:spPr>
        <p:txBody>
          <a:bodyPr>
            <a:noAutofit/>
          </a:bodyPr>
          <a:lstStyle/>
          <a:p>
            <a:pPr algn="ctr"/>
            <a:r>
              <a:rPr lang="en-US" altLang="en-US" sz="3000" b="1" dirty="0">
                <a:solidFill>
                  <a:schemeClr val="accent1">
                    <a:lumMod val="50000"/>
                  </a:schemeClr>
                </a:solidFill>
                <a:latin typeface="Calibri" panose="020F0502020204030204" pitchFamily="34" charset="0"/>
              </a:rPr>
              <a:t>Tuesday “Military Healthcare” Advocacy Day</a:t>
            </a:r>
            <a:br>
              <a:rPr lang="en-US" altLang="en-US" sz="3000" b="1" dirty="0">
                <a:solidFill>
                  <a:schemeClr val="accent1">
                    <a:lumMod val="50000"/>
                  </a:schemeClr>
                </a:solidFill>
                <a:latin typeface="Calibri" panose="020F0502020204030204" pitchFamily="34" charset="0"/>
              </a:rPr>
            </a:br>
            <a:br>
              <a:rPr lang="en-US" altLang="en-US" sz="3000" b="1" dirty="0">
                <a:solidFill>
                  <a:schemeClr val="accent1">
                    <a:lumMod val="50000"/>
                  </a:schemeClr>
                </a:solidFill>
                <a:latin typeface="Calibri" panose="020F0502020204030204" pitchFamily="34" charset="0"/>
              </a:rPr>
            </a:br>
            <a:endParaRPr lang="en-US" altLang="en-US" sz="3000" b="1" dirty="0">
              <a:solidFill>
                <a:schemeClr val="accent1">
                  <a:lumMod val="50000"/>
                </a:schemeClr>
              </a:solidFill>
              <a:latin typeface="Calibri" panose="020F0502020204030204" pitchFamily="34" charset="0"/>
            </a:endParaRPr>
          </a:p>
        </p:txBody>
      </p:sp>
      <p:pic>
        <p:nvPicPr>
          <p:cNvPr id="3" name="Content Placeholder 2" descr="A sign on the side of a building&#10;&#10;Description automatically generated">
            <a:extLst>
              <a:ext uri="{FF2B5EF4-FFF2-40B4-BE49-F238E27FC236}">
                <a16:creationId xmlns:a16="http://schemas.microsoft.com/office/drawing/2014/main" id="{8EEDE280-203B-4160-BA65-85EE296F1175}"/>
              </a:ext>
            </a:extLst>
          </p:cNvPr>
          <p:cNvPicPr>
            <a:picLocks noGrp="1" noChangeAspect="1"/>
          </p:cNvPicPr>
          <p:nvPr>
            <p:ph idx="1"/>
          </p:nvPr>
        </p:nvPicPr>
        <p:blipFill>
          <a:blip r:embed="rId4"/>
          <a:stretch>
            <a:fillRect/>
          </a:stretch>
        </p:blipFill>
        <p:spPr>
          <a:xfrm>
            <a:off x="8313821" y="1336147"/>
            <a:ext cx="3315456" cy="4454961"/>
          </a:xfrm>
        </p:spPr>
      </p:pic>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3323987"/>
          </a:xfrm>
          <a:prstGeom prst="rect">
            <a:avLst/>
          </a:prstGeom>
          <a:noFill/>
        </p:spPr>
        <p:txBody>
          <a:bodyPr wrap="square" rtlCol="0">
            <a:spAutoFit/>
          </a:bodyPr>
          <a:lstStyle/>
          <a:p>
            <a:r>
              <a:rPr lang="en-US" sz="1600" dirty="0"/>
              <a:t>Opposing TRICARE Select Enrollment Fees</a:t>
            </a:r>
          </a:p>
          <a:p>
            <a:endParaRPr lang="en-US" sz="1600" dirty="0"/>
          </a:p>
          <a:p>
            <a:r>
              <a:rPr lang="en-US" sz="1600" dirty="0"/>
              <a:t>This advocacy campaign will be calling for the opposition of the TRICARE Select enrollment fee and in support of extending the reinstatement period from three months to one year to ensure no one loses their healthcare coverage during this unprecedented time.</a:t>
            </a:r>
          </a:p>
          <a:p>
            <a:endParaRPr lang="en-US" sz="1600" dirty="0"/>
          </a:p>
          <a:p>
            <a:r>
              <a:rPr lang="en-US" sz="1600" dirty="0"/>
              <a:t>For more information, please visit </a:t>
            </a:r>
          </a:p>
          <a:p>
            <a:endParaRPr lang="en-US" sz="1600" dirty="0"/>
          </a:p>
          <a:p>
            <a:r>
              <a:rPr lang="en-US" sz="1600" dirty="0"/>
              <a:t>To write your elected officials, please visit</a:t>
            </a:r>
          </a:p>
          <a:p>
            <a:endParaRPr lang="en-US" sz="1600" u="sng" dirty="0"/>
          </a:p>
          <a:p>
            <a:r>
              <a:rPr lang="en-US" sz="1600" u="sng" dirty="0">
                <a:hlinkClick r:id="rId5"/>
              </a:rPr>
              <a:t>https://www.votervoice.net/AFSA/campaigns/77471/respond</a:t>
            </a:r>
            <a:endParaRPr lang="en-US" sz="1600" u="sng" dirty="0"/>
          </a:p>
          <a:p>
            <a:endParaRPr lang="en-US" dirty="0"/>
          </a:p>
        </p:txBody>
      </p:sp>
      <p:pic>
        <p:nvPicPr>
          <p:cNvPr id="4" name="Picture 3" descr="A sign on the side of a building&#10;&#10;Description automatically generated">
            <a:extLst>
              <a:ext uri="{FF2B5EF4-FFF2-40B4-BE49-F238E27FC236}">
                <a16:creationId xmlns:a16="http://schemas.microsoft.com/office/drawing/2014/main" id="{3F7AA89D-E9AE-49C8-9454-F5CE29FE574A}"/>
              </a:ext>
            </a:extLst>
          </p:cNvPr>
          <p:cNvPicPr>
            <a:picLocks noChangeAspect="1"/>
          </p:cNvPicPr>
          <p:nvPr/>
        </p:nvPicPr>
        <p:blipFill>
          <a:blip r:embed="rId6"/>
          <a:stretch>
            <a:fillRect/>
          </a:stretch>
        </p:blipFill>
        <p:spPr>
          <a:xfrm>
            <a:off x="8312615" y="1342409"/>
            <a:ext cx="3315457" cy="4454961"/>
          </a:xfrm>
          <a:prstGeom prst="rect">
            <a:avLst/>
          </a:prstGeom>
        </p:spPr>
      </p:pic>
    </p:spTree>
    <p:extLst>
      <p:ext uri="{BB962C8B-B14F-4D97-AF65-F5344CB8AC3E}">
        <p14:creationId xmlns:p14="http://schemas.microsoft.com/office/powerpoint/2010/main" val="98790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63514" y="822753"/>
            <a:ext cx="7464972" cy="853831"/>
          </a:xfrm>
        </p:spPr>
        <p:txBody>
          <a:bodyPr>
            <a:noAutofit/>
          </a:bodyPr>
          <a:lstStyle/>
          <a:p>
            <a:pPr algn="ctr"/>
            <a:r>
              <a:rPr lang="en-US" altLang="en-US" sz="3000" b="1" dirty="0">
                <a:solidFill>
                  <a:schemeClr val="accent1">
                    <a:lumMod val="50000"/>
                  </a:schemeClr>
                </a:solidFill>
                <a:latin typeface="Calibri" panose="020F0502020204030204" pitchFamily="34" charset="0"/>
              </a:rPr>
              <a:t>Tuesday “Military Healthcare” Advocacy Day</a:t>
            </a:r>
            <a:br>
              <a:rPr lang="en-US" altLang="en-US" sz="3200" b="1" dirty="0">
                <a:solidFill>
                  <a:schemeClr val="accent1">
                    <a:lumMod val="50000"/>
                  </a:schemeClr>
                </a:solidFill>
                <a:latin typeface="Calibri" panose="020F0502020204030204" pitchFamily="34" charset="0"/>
              </a:rPr>
            </a:br>
            <a:br>
              <a:rPr lang="en-US" altLang="en-US" sz="5400" b="1" dirty="0">
                <a:solidFill>
                  <a:schemeClr val="accent1">
                    <a:lumMod val="50000"/>
                  </a:schemeClr>
                </a:solidFill>
                <a:latin typeface="Calibri" panose="020F0502020204030204" pitchFamily="34" charset="0"/>
              </a:rPr>
            </a:br>
            <a:endParaRPr lang="en-US" altLang="en-US" sz="5400" b="1" dirty="0">
              <a:solidFill>
                <a:schemeClr val="accent1">
                  <a:lumMod val="50000"/>
                </a:schemeClr>
              </a:solidFill>
              <a:latin typeface="Calibri" panose="020F0502020204030204" pitchFamily="34" charset="0"/>
            </a:endParaRPr>
          </a:p>
        </p:txBody>
      </p:sp>
      <p:pic>
        <p:nvPicPr>
          <p:cNvPr id="3" name="Content Placeholder 2" descr="A sign on the side of a building&#10;&#10;Description automatically generated">
            <a:extLst>
              <a:ext uri="{FF2B5EF4-FFF2-40B4-BE49-F238E27FC236}">
                <a16:creationId xmlns:a16="http://schemas.microsoft.com/office/drawing/2014/main" id="{8EEDE280-203B-4160-BA65-85EE296F1175}"/>
              </a:ext>
            </a:extLst>
          </p:cNvPr>
          <p:cNvPicPr>
            <a:picLocks noGrp="1" noChangeAspect="1"/>
          </p:cNvPicPr>
          <p:nvPr>
            <p:ph idx="1"/>
          </p:nvPr>
        </p:nvPicPr>
        <p:blipFill>
          <a:blip r:embed="rId4"/>
          <a:stretch>
            <a:fillRect/>
          </a:stretch>
        </p:blipFill>
        <p:spPr>
          <a:xfrm>
            <a:off x="8313821" y="1336147"/>
            <a:ext cx="3315456" cy="4454961"/>
          </a:xfrm>
        </p:spPr>
      </p:pic>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3908762"/>
          </a:xfrm>
          <a:prstGeom prst="rect">
            <a:avLst/>
          </a:prstGeom>
          <a:noFill/>
        </p:spPr>
        <p:txBody>
          <a:bodyPr wrap="square" rtlCol="0">
            <a:spAutoFit/>
          </a:bodyPr>
          <a:lstStyle/>
          <a:p>
            <a:r>
              <a:rPr lang="en-US" sz="1600" dirty="0"/>
              <a:t>Supporting H.R.6573</a:t>
            </a:r>
          </a:p>
          <a:p>
            <a:endParaRPr lang="en-US" sz="1600" dirty="0"/>
          </a:p>
          <a:p>
            <a:r>
              <a:rPr lang="en-US" sz="1600" dirty="0"/>
              <a:t>This legislation would authorize the Secretary of Defense to temporarily waive cost-sharing amounts under the TRICARE pharmacy benefits program during certain declared emergencies.</a:t>
            </a:r>
          </a:p>
          <a:p>
            <a:endParaRPr lang="en-US" sz="1600" dirty="0"/>
          </a:p>
          <a:p>
            <a:r>
              <a:rPr lang="en-US" sz="1600" dirty="0"/>
              <a:t>For more information, please visit </a:t>
            </a:r>
          </a:p>
          <a:p>
            <a:endParaRPr lang="en-US" sz="1600" dirty="0"/>
          </a:p>
          <a:p>
            <a:r>
              <a:rPr lang="en-US" sz="1600" dirty="0"/>
              <a:t>To write your elected officials, please visit</a:t>
            </a:r>
          </a:p>
          <a:p>
            <a:endParaRPr lang="en-US" sz="1600" u="sng" dirty="0">
              <a:hlinkClick r:id="" action="ppaction://noaction"/>
            </a:endParaRPr>
          </a:p>
          <a:p>
            <a:r>
              <a:rPr lang="en-US" sz="1600" u="sng" dirty="0">
                <a:hlinkClick r:id="" action="ppaction://noaction"/>
              </a:rPr>
              <a:t>https://www.votervoice.net/AFSA/campaigns/77472/respond</a:t>
            </a:r>
            <a:endParaRPr lang="en-US" sz="1600" dirty="0"/>
          </a:p>
          <a:p>
            <a:br>
              <a:rPr lang="en-US" dirty="0"/>
            </a:br>
            <a:endParaRPr lang="en-US" u="sng" dirty="0"/>
          </a:p>
          <a:p>
            <a:endParaRPr lang="en-US" u="sng" dirty="0"/>
          </a:p>
          <a:p>
            <a:endParaRPr lang="en-US" dirty="0"/>
          </a:p>
        </p:txBody>
      </p:sp>
      <p:pic>
        <p:nvPicPr>
          <p:cNvPr id="15" name="Picture 14" descr="A sign on the side of a building&#10;&#10;Description automatically generated">
            <a:extLst>
              <a:ext uri="{FF2B5EF4-FFF2-40B4-BE49-F238E27FC236}">
                <a16:creationId xmlns:a16="http://schemas.microsoft.com/office/drawing/2014/main" id="{8E647184-2AF5-4AFB-8DAB-1702742F67E8}"/>
              </a:ext>
            </a:extLst>
          </p:cNvPr>
          <p:cNvPicPr>
            <a:picLocks noChangeAspect="1"/>
          </p:cNvPicPr>
          <p:nvPr/>
        </p:nvPicPr>
        <p:blipFill>
          <a:blip r:embed="rId5"/>
          <a:stretch>
            <a:fillRect/>
          </a:stretch>
        </p:blipFill>
        <p:spPr>
          <a:xfrm>
            <a:off x="8312615" y="1342409"/>
            <a:ext cx="3315457" cy="4454961"/>
          </a:xfrm>
          <a:prstGeom prst="rect">
            <a:avLst/>
          </a:prstGeom>
        </p:spPr>
      </p:pic>
    </p:spTree>
    <p:extLst>
      <p:ext uri="{BB962C8B-B14F-4D97-AF65-F5344CB8AC3E}">
        <p14:creationId xmlns:p14="http://schemas.microsoft.com/office/powerpoint/2010/main" val="74730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63514" y="729792"/>
            <a:ext cx="7464972" cy="853831"/>
          </a:xfrm>
        </p:spPr>
        <p:txBody>
          <a:bodyPr>
            <a:noAutofit/>
          </a:bodyPr>
          <a:lstStyle/>
          <a:p>
            <a:pPr algn="ctr"/>
            <a:r>
              <a:rPr lang="en-US" sz="3000" b="1" dirty="0">
                <a:solidFill>
                  <a:schemeClr val="accent1">
                    <a:lumMod val="50000"/>
                  </a:schemeClr>
                </a:solidFill>
                <a:latin typeface="+mn-lt"/>
              </a:rPr>
              <a:t>Tuesday “Military Healthcare” Advocacy Day</a:t>
            </a:r>
            <a:br>
              <a:rPr lang="en-US" sz="3200" b="1" dirty="0">
                <a:solidFill>
                  <a:schemeClr val="accent1">
                    <a:lumMod val="50000"/>
                  </a:schemeClr>
                </a:solidFill>
                <a:latin typeface="+mn-lt"/>
              </a:rPr>
            </a:br>
            <a:br>
              <a:rPr lang="en-US" sz="3200" b="1" dirty="0">
                <a:solidFill>
                  <a:schemeClr val="accent1">
                    <a:lumMod val="50000"/>
                  </a:schemeClr>
                </a:solidFill>
                <a:latin typeface="+mn-lt"/>
              </a:rPr>
            </a:br>
            <a:endParaRPr lang="en-US" altLang="en-US" sz="5400" b="1" dirty="0">
              <a:solidFill>
                <a:schemeClr val="accent1">
                  <a:lumMod val="50000"/>
                </a:schemeClr>
              </a:solidFill>
              <a:latin typeface="Calibri" panose="020F0502020204030204" pitchFamily="34" charset="0"/>
            </a:endParaRPr>
          </a:p>
        </p:txBody>
      </p:sp>
      <p:pic>
        <p:nvPicPr>
          <p:cNvPr id="3" name="Content Placeholder 2" descr="A sign on the side of a building&#10;&#10;Description automatically generated">
            <a:extLst>
              <a:ext uri="{FF2B5EF4-FFF2-40B4-BE49-F238E27FC236}">
                <a16:creationId xmlns:a16="http://schemas.microsoft.com/office/drawing/2014/main" id="{8EEDE280-203B-4160-BA65-85EE296F1175}"/>
              </a:ext>
            </a:extLst>
          </p:cNvPr>
          <p:cNvPicPr>
            <a:picLocks noGrp="1" noChangeAspect="1"/>
          </p:cNvPicPr>
          <p:nvPr>
            <p:ph idx="1"/>
          </p:nvPr>
        </p:nvPicPr>
        <p:blipFill>
          <a:blip r:embed="rId4"/>
          <a:stretch>
            <a:fillRect/>
          </a:stretch>
        </p:blipFill>
        <p:spPr>
          <a:xfrm>
            <a:off x="8313821" y="1336147"/>
            <a:ext cx="3315456" cy="4454961"/>
          </a:xfrm>
        </p:spPr>
      </p:pic>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3447098"/>
          </a:xfrm>
          <a:prstGeom prst="rect">
            <a:avLst/>
          </a:prstGeom>
          <a:noFill/>
        </p:spPr>
        <p:txBody>
          <a:bodyPr wrap="square" rtlCol="0">
            <a:spAutoFit/>
          </a:bodyPr>
          <a:lstStyle/>
          <a:p>
            <a:r>
              <a:rPr lang="en-US" sz="1600" dirty="0"/>
              <a:t>Supporting S. 3979</a:t>
            </a:r>
          </a:p>
          <a:p>
            <a:endParaRPr lang="en-US" sz="1600" dirty="0"/>
          </a:p>
          <a:p>
            <a:r>
              <a:rPr lang="en-US" sz="1600" dirty="0"/>
              <a:t>This legislation would authorize the Secretary of Defense to temporarily waive cost-sharing amounts under the TRICARE pharmacy benefits program during certain declared emergencies.</a:t>
            </a:r>
          </a:p>
          <a:p>
            <a:endParaRPr lang="en-US" sz="1600" dirty="0"/>
          </a:p>
          <a:p>
            <a:r>
              <a:rPr lang="en-US" sz="1600" dirty="0"/>
              <a:t>To write your elected officials, please visit</a:t>
            </a:r>
          </a:p>
          <a:p>
            <a:endParaRPr lang="en-US" sz="1600" dirty="0"/>
          </a:p>
          <a:p>
            <a:r>
              <a:rPr lang="en-US" u="sng" dirty="0">
                <a:hlinkClick r:id="rId5"/>
              </a:rPr>
              <a:t>https://www.votervoice.net/AFSA/campaigns/77473/respond</a:t>
            </a:r>
            <a:endParaRPr lang="en-US" dirty="0"/>
          </a:p>
          <a:p>
            <a:br>
              <a:rPr lang="en-US" dirty="0"/>
            </a:br>
            <a:endParaRPr lang="en-US" u="sng" dirty="0"/>
          </a:p>
          <a:p>
            <a:endParaRPr lang="en-US" u="sng" dirty="0"/>
          </a:p>
          <a:p>
            <a:endParaRPr lang="en-US" dirty="0"/>
          </a:p>
        </p:txBody>
      </p:sp>
      <p:pic>
        <p:nvPicPr>
          <p:cNvPr id="7" name="Picture 6" descr="A sign on the side of a building&#10;&#10;Description automatically generated">
            <a:extLst>
              <a:ext uri="{FF2B5EF4-FFF2-40B4-BE49-F238E27FC236}">
                <a16:creationId xmlns:a16="http://schemas.microsoft.com/office/drawing/2014/main" id="{B6C71A02-20C5-41D1-BF5D-AA7916D98679}"/>
              </a:ext>
            </a:extLst>
          </p:cNvPr>
          <p:cNvPicPr>
            <a:picLocks noChangeAspect="1"/>
          </p:cNvPicPr>
          <p:nvPr/>
        </p:nvPicPr>
        <p:blipFill>
          <a:blip r:embed="rId6"/>
          <a:stretch>
            <a:fillRect/>
          </a:stretch>
        </p:blipFill>
        <p:spPr>
          <a:xfrm>
            <a:off x="8312615" y="1342409"/>
            <a:ext cx="3315457" cy="4454961"/>
          </a:xfrm>
          <a:prstGeom prst="rect">
            <a:avLst/>
          </a:prstGeom>
        </p:spPr>
      </p:pic>
    </p:spTree>
    <p:extLst>
      <p:ext uri="{BB962C8B-B14F-4D97-AF65-F5344CB8AC3E}">
        <p14:creationId xmlns:p14="http://schemas.microsoft.com/office/powerpoint/2010/main" val="3421420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506577" y="736054"/>
            <a:ext cx="7464972" cy="853831"/>
          </a:xfrm>
        </p:spPr>
        <p:txBody>
          <a:bodyPr>
            <a:noAutofit/>
          </a:bodyPr>
          <a:lstStyle/>
          <a:p>
            <a:pPr algn="ctr"/>
            <a:br>
              <a:rPr lang="en-US" sz="3200" b="1" dirty="0">
                <a:solidFill>
                  <a:schemeClr val="accent1">
                    <a:lumMod val="50000"/>
                  </a:schemeClr>
                </a:solidFill>
                <a:latin typeface="+mn-lt"/>
              </a:rPr>
            </a:br>
            <a:r>
              <a:rPr lang="en-US" sz="2800" b="1" dirty="0">
                <a:solidFill>
                  <a:schemeClr val="accent1">
                    <a:lumMod val="50000"/>
                  </a:schemeClr>
                </a:solidFill>
                <a:latin typeface="+mn-lt"/>
              </a:rPr>
              <a:t>Wednesday “Suicide Prevention and Mental Healthcare” Advocacy Day</a:t>
            </a:r>
            <a:br>
              <a:rPr lang="en-US" altLang="en-US" sz="3200" b="1" dirty="0">
                <a:solidFill>
                  <a:schemeClr val="accent1">
                    <a:lumMod val="50000"/>
                  </a:schemeClr>
                </a:solidFill>
                <a:latin typeface="Calibri" panose="020F0502020204030204" pitchFamily="34" charset="0"/>
              </a:rPr>
            </a:br>
            <a:br>
              <a:rPr lang="en-US" altLang="en-US" sz="5400" b="1" dirty="0">
                <a:solidFill>
                  <a:schemeClr val="accent1">
                    <a:lumMod val="50000"/>
                  </a:schemeClr>
                </a:solidFill>
                <a:latin typeface="Calibri" panose="020F0502020204030204" pitchFamily="34" charset="0"/>
              </a:rPr>
            </a:br>
            <a:endParaRPr lang="en-US" altLang="en-US" sz="5400" b="1" dirty="0">
              <a:solidFill>
                <a:schemeClr val="accent1">
                  <a:lumMod val="50000"/>
                </a:schemeClr>
              </a:solidFill>
              <a:latin typeface="Calibri" panose="020F0502020204030204" pitchFamily="34" charset="0"/>
            </a:endParaRPr>
          </a:p>
        </p:txBody>
      </p:sp>
      <p:pic>
        <p:nvPicPr>
          <p:cNvPr id="3" name="Content Placeholder 2" descr="A sign on the side of a building&#10;&#10;Description automatically generated">
            <a:extLst>
              <a:ext uri="{FF2B5EF4-FFF2-40B4-BE49-F238E27FC236}">
                <a16:creationId xmlns:a16="http://schemas.microsoft.com/office/drawing/2014/main" id="{8EEDE280-203B-4160-BA65-85EE296F1175}"/>
              </a:ext>
            </a:extLst>
          </p:cNvPr>
          <p:cNvPicPr>
            <a:picLocks noGrp="1" noChangeAspect="1"/>
          </p:cNvPicPr>
          <p:nvPr>
            <p:ph idx="1"/>
          </p:nvPr>
        </p:nvPicPr>
        <p:blipFill>
          <a:blip r:embed="rId4"/>
          <a:stretch>
            <a:fillRect/>
          </a:stretch>
        </p:blipFill>
        <p:spPr>
          <a:xfrm>
            <a:off x="8313821" y="1336147"/>
            <a:ext cx="3315456" cy="4454961"/>
          </a:xfrm>
        </p:spPr>
      </p:pic>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5663089"/>
          </a:xfrm>
          <a:prstGeom prst="rect">
            <a:avLst/>
          </a:prstGeom>
          <a:noFill/>
        </p:spPr>
        <p:txBody>
          <a:bodyPr wrap="square" rtlCol="0">
            <a:spAutoFit/>
          </a:bodyPr>
          <a:lstStyle/>
          <a:p>
            <a:r>
              <a:rPr lang="en-US" sz="1600" dirty="0"/>
              <a:t>Supporting H.R.4370</a:t>
            </a:r>
          </a:p>
          <a:p>
            <a:endParaRPr lang="en-US" sz="1600" dirty="0"/>
          </a:p>
          <a:p>
            <a:r>
              <a:rPr lang="en-US" sz="1600" dirty="0"/>
              <a:t>This legislation requires the Department of Veterans Affairs to furnish hyperbaric oxygen therapy through a provider authorized by the Veterans Community Care Program to veterans who have a traumatic brain injury or post-traumatic stress disorder.</a:t>
            </a:r>
          </a:p>
          <a:p>
            <a:endParaRPr lang="en-US" sz="1600" dirty="0"/>
          </a:p>
          <a:p>
            <a:r>
              <a:rPr lang="en-US" sz="1600" dirty="0"/>
              <a:t>To write your elected officials, please visit</a:t>
            </a:r>
          </a:p>
          <a:p>
            <a:endParaRPr lang="en-US" sz="1600" dirty="0"/>
          </a:p>
          <a:p>
            <a:r>
              <a:rPr lang="en-US" sz="1600" u="sng" dirty="0">
                <a:hlinkClick r:id="rId5"/>
              </a:rPr>
              <a:t>https://www.votervoice.net/AFSA/campaigns/77474/respond</a:t>
            </a:r>
            <a:endParaRPr lang="en-US" sz="1600" u="sng" dirty="0"/>
          </a:p>
          <a:p>
            <a:endParaRPr lang="en-US" sz="1600" u="sng" dirty="0"/>
          </a:p>
          <a:p>
            <a:r>
              <a:rPr lang="en-US" sz="1600" dirty="0"/>
              <a:t>Supporting S. 2504</a:t>
            </a:r>
          </a:p>
          <a:p>
            <a:endParaRPr lang="en-US" sz="1600" dirty="0"/>
          </a:p>
          <a:p>
            <a:r>
              <a:rPr lang="en-US" sz="1600" dirty="0"/>
              <a:t>This legislation requires the Department of Veterans Affairs to furnish hyperbaric oxygen therapy through a provider authorized by the Veterans Community Care Program to veterans who have a traumatic brain injury or post-traumatic stress disorder.</a:t>
            </a:r>
          </a:p>
          <a:p>
            <a:endParaRPr lang="en-US" sz="1600" dirty="0"/>
          </a:p>
          <a:p>
            <a:r>
              <a:rPr lang="en-US" sz="1600" u="sng" dirty="0">
                <a:hlinkClick r:id="rId6"/>
              </a:rPr>
              <a:t>https://www.votervoice.net/AFSA/campaigns/77475/respond</a:t>
            </a:r>
            <a:endParaRPr lang="en-US" sz="1600" dirty="0"/>
          </a:p>
          <a:p>
            <a:endParaRPr lang="en-US" dirty="0"/>
          </a:p>
          <a:p>
            <a:br>
              <a:rPr lang="en-US" dirty="0"/>
            </a:br>
            <a:endParaRPr lang="en-US" u="sng" dirty="0"/>
          </a:p>
          <a:p>
            <a:endParaRPr lang="en-US" u="sng" dirty="0"/>
          </a:p>
          <a:p>
            <a:endParaRPr lang="en-US" dirty="0"/>
          </a:p>
        </p:txBody>
      </p:sp>
      <p:pic>
        <p:nvPicPr>
          <p:cNvPr id="4" name="Picture 3" descr="A sign on the side of a building&#10;&#10;Description automatically generated">
            <a:extLst>
              <a:ext uri="{FF2B5EF4-FFF2-40B4-BE49-F238E27FC236}">
                <a16:creationId xmlns:a16="http://schemas.microsoft.com/office/drawing/2014/main" id="{BF3D2C75-B220-470D-8CED-D176D0F2F093}"/>
              </a:ext>
            </a:extLst>
          </p:cNvPr>
          <p:cNvPicPr>
            <a:picLocks noChangeAspect="1"/>
          </p:cNvPicPr>
          <p:nvPr/>
        </p:nvPicPr>
        <p:blipFill>
          <a:blip r:embed="rId7"/>
          <a:stretch>
            <a:fillRect/>
          </a:stretch>
        </p:blipFill>
        <p:spPr>
          <a:xfrm>
            <a:off x="8313821" y="1336147"/>
            <a:ext cx="3324582" cy="4467223"/>
          </a:xfrm>
          <a:prstGeom prst="rect">
            <a:avLst/>
          </a:prstGeom>
        </p:spPr>
      </p:pic>
    </p:spTree>
    <p:extLst>
      <p:ext uri="{BB962C8B-B14F-4D97-AF65-F5344CB8AC3E}">
        <p14:creationId xmlns:p14="http://schemas.microsoft.com/office/powerpoint/2010/main" val="275000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10" name="Title 9">
            <a:extLst>
              <a:ext uri="{FF2B5EF4-FFF2-40B4-BE49-F238E27FC236}">
                <a16:creationId xmlns:a16="http://schemas.microsoft.com/office/drawing/2014/main" id="{7B93B375-FECB-446C-A7C2-9A1C01A4612B}"/>
              </a:ext>
            </a:extLst>
          </p:cNvPr>
          <p:cNvSpPr>
            <a:spLocks noGrp="1"/>
          </p:cNvSpPr>
          <p:nvPr>
            <p:ph type="title"/>
          </p:nvPr>
        </p:nvSpPr>
        <p:spPr>
          <a:xfrm>
            <a:off x="838199" y="0"/>
            <a:ext cx="10781145" cy="1325563"/>
          </a:xfrm>
        </p:spPr>
        <p:txBody>
          <a:bodyPr/>
          <a:lstStyle/>
          <a:p>
            <a:pPr algn="ctr"/>
            <a:r>
              <a:rPr lang="en-US" b="1" dirty="0">
                <a:solidFill>
                  <a:srgbClr val="002060"/>
                </a:solidFill>
                <a:latin typeface="+mn-lt"/>
              </a:rPr>
              <a:t>Virtual Legislative Awareness Week Schedule </a:t>
            </a:r>
            <a:endParaRPr lang="en-US" dirty="0">
              <a:latin typeface="+mn-lt"/>
            </a:endParaRPr>
          </a:p>
        </p:txBody>
      </p:sp>
      <p:sp>
        <p:nvSpPr>
          <p:cNvPr id="6" name="Content Placeholder 5">
            <a:extLst>
              <a:ext uri="{FF2B5EF4-FFF2-40B4-BE49-F238E27FC236}">
                <a16:creationId xmlns:a16="http://schemas.microsoft.com/office/drawing/2014/main" id="{B17C8D92-4C15-4F23-A639-F09768C3E490}"/>
              </a:ext>
            </a:extLst>
          </p:cNvPr>
          <p:cNvSpPr>
            <a:spLocks noGrp="1"/>
          </p:cNvSpPr>
          <p:nvPr>
            <p:ph idx="1"/>
          </p:nvPr>
        </p:nvSpPr>
        <p:spPr>
          <a:xfrm>
            <a:off x="163583" y="1066891"/>
            <a:ext cx="5491259" cy="4744361"/>
          </a:xfrm>
        </p:spPr>
        <p:txBody>
          <a:bodyPr>
            <a:normAutofit/>
          </a:bodyPr>
          <a:lstStyle/>
          <a:p>
            <a:pPr marL="0" indent="0">
              <a:lnSpc>
                <a:spcPct val="100000"/>
              </a:lnSpc>
              <a:buNone/>
            </a:pPr>
            <a:r>
              <a:rPr lang="en-US" sz="1400" b="1" dirty="0">
                <a:solidFill>
                  <a:schemeClr val="accent1">
                    <a:lumMod val="50000"/>
                  </a:schemeClr>
                </a:solidFill>
              </a:rPr>
              <a:t>Monday “Families First” Advocacy Day</a:t>
            </a:r>
          </a:p>
          <a:p>
            <a:pPr marL="0" indent="0">
              <a:lnSpc>
                <a:spcPct val="100000"/>
              </a:lnSpc>
              <a:buNone/>
            </a:pPr>
            <a:endParaRPr lang="en-US" sz="1300" dirty="0"/>
          </a:p>
          <a:p>
            <a:pPr marL="0" indent="0">
              <a:lnSpc>
                <a:spcPct val="100000"/>
              </a:lnSpc>
              <a:buNone/>
            </a:pPr>
            <a:r>
              <a:rPr lang="en-US" sz="1400" b="1" dirty="0">
                <a:solidFill>
                  <a:schemeClr val="accent1">
                    <a:lumMod val="50000"/>
                  </a:schemeClr>
                </a:solidFill>
              </a:rPr>
              <a:t>Tuesday “Military Healthcare” Advocacy Day</a:t>
            </a:r>
          </a:p>
          <a:p>
            <a:pPr marL="0" indent="0">
              <a:lnSpc>
                <a:spcPct val="100000"/>
              </a:lnSpc>
              <a:buNone/>
            </a:pPr>
            <a:endParaRPr lang="en-US" sz="1400" b="1" dirty="0">
              <a:solidFill>
                <a:schemeClr val="accent1">
                  <a:lumMod val="50000"/>
                </a:schemeClr>
              </a:solidFill>
            </a:endParaRPr>
          </a:p>
          <a:p>
            <a:pPr marL="0" indent="0">
              <a:lnSpc>
                <a:spcPct val="100000"/>
              </a:lnSpc>
              <a:buNone/>
            </a:pPr>
            <a:r>
              <a:rPr lang="en-US" sz="1400" b="1" dirty="0">
                <a:solidFill>
                  <a:schemeClr val="accent1">
                    <a:lumMod val="50000"/>
                  </a:schemeClr>
                </a:solidFill>
              </a:rPr>
              <a:t>Wednesday “Suicide Prevention and Mental Healthcare” Advocacy Day</a:t>
            </a:r>
          </a:p>
          <a:p>
            <a:pPr marL="0" indent="0">
              <a:lnSpc>
                <a:spcPct val="100000"/>
              </a:lnSpc>
              <a:buNone/>
            </a:pPr>
            <a:endParaRPr lang="en-US" sz="1400" b="1" dirty="0">
              <a:solidFill>
                <a:schemeClr val="accent1">
                  <a:lumMod val="50000"/>
                </a:schemeClr>
              </a:solidFill>
            </a:endParaRPr>
          </a:p>
          <a:p>
            <a:pPr marL="0" indent="0">
              <a:lnSpc>
                <a:spcPct val="100000"/>
              </a:lnSpc>
              <a:buNone/>
            </a:pPr>
            <a:r>
              <a:rPr lang="en-US" sz="1400" b="1" dirty="0">
                <a:solidFill>
                  <a:schemeClr val="accent1">
                    <a:lumMod val="50000"/>
                  </a:schemeClr>
                </a:solidFill>
              </a:rPr>
              <a:t>Thursday “Guard and Reserve” Advocacy Day</a:t>
            </a:r>
          </a:p>
          <a:p>
            <a:pPr marL="0" indent="0">
              <a:lnSpc>
                <a:spcPct val="100000"/>
              </a:lnSpc>
              <a:buNone/>
            </a:pPr>
            <a:endParaRPr lang="en-US" sz="1400" b="1" dirty="0">
              <a:solidFill>
                <a:schemeClr val="accent1">
                  <a:lumMod val="50000"/>
                </a:schemeClr>
              </a:solidFill>
            </a:endParaRPr>
          </a:p>
          <a:p>
            <a:pPr marL="0" indent="0">
              <a:lnSpc>
                <a:spcPct val="100000"/>
              </a:lnSpc>
              <a:buNone/>
            </a:pPr>
            <a:r>
              <a:rPr lang="en-US" sz="1400" b="1" dirty="0">
                <a:solidFill>
                  <a:schemeClr val="accent1">
                    <a:lumMod val="50000"/>
                  </a:schemeClr>
                </a:solidFill>
              </a:rPr>
              <a:t>Friday “Concurrent Receipt Legislation” Advocacy Day</a:t>
            </a:r>
          </a:p>
          <a:p>
            <a:pPr marL="0" indent="0">
              <a:lnSpc>
                <a:spcPct val="100000"/>
              </a:lnSpc>
              <a:buNone/>
            </a:pPr>
            <a:endParaRPr lang="en-US" sz="1400" b="1" dirty="0">
              <a:solidFill>
                <a:schemeClr val="accent1">
                  <a:lumMod val="50000"/>
                </a:schemeClr>
              </a:solidFill>
            </a:endParaRPr>
          </a:p>
          <a:p>
            <a:pPr marL="0" indent="0">
              <a:lnSpc>
                <a:spcPct val="100000"/>
              </a:lnSpc>
              <a:buNone/>
            </a:pPr>
            <a:r>
              <a:rPr lang="en-US" sz="1400" b="1" dirty="0">
                <a:solidFill>
                  <a:schemeClr val="accent1">
                    <a:lumMod val="50000"/>
                  </a:schemeClr>
                </a:solidFill>
              </a:rPr>
              <a:t>Saturday “Toxic Exposure and Agent Orange Healthcare” Advocacy Day</a:t>
            </a:r>
          </a:p>
          <a:p>
            <a:pPr marL="0" indent="0">
              <a:lnSpc>
                <a:spcPct val="100000"/>
              </a:lnSpc>
              <a:buNone/>
            </a:pPr>
            <a:endParaRPr lang="en-US" sz="1400" b="1" dirty="0">
              <a:solidFill>
                <a:schemeClr val="accent1">
                  <a:lumMod val="50000"/>
                </a:schemeClr>
              </a:solidFill>
            </a:endParaRPr>
          </a:p>
          <a:p>
            <a:pPr marL="0" indent="0">
              <a:lnSpc>
                <a:spcPct val="100000"/>
              </a:lnSpc>
              <a:buNone/>
            </a:pPr>
            <a:endParaRPr lang="en-US" sz="1400" b="1" dirty="0">
              <a:solidFill>
                <a:schemeClr val="accent1">
                  <a:lumMod val="50000"/>
                </a:schemeClr>
              </a:solidFill>
            </a:endParaRPr>
          </a:p>
          <a:p>
            <a:pPr marL="0" indent="0">
              <a:lnSpc>
                <a:spcPct val="100000"/>
              </a:lnSpc>
              <a:buNone/>
            </a:pPr>
            <a:endParaRPr lang="en-US" sz="1400" b="1" dirty="0">
              <a:solidFill>
                <a:schemeClr val="accent1">
                  <a:lumMod val="50000"/>
                </a:schemeClr>
              </a:solidFill>
            </a:endParaRPr>
          </a:p>
          <a:p>
            <a:pPr marL="0" indent="0">
              <a:lnSpc>
                <a:spcPct val="100000"/>
              </a:lnSpc>
              <a:buNone/>
            </a:pPr>
            <a:endParaRPr lang="en-US" sz="1300" dirty="0"/>
          </a:p>
          <a:p>
            <a:pPr marL="0" indent="0">
              <a:lnSpc>
                <a:spcPct val="100000"/>
              </a:lnSpc>
              <a:buNone/>
            </a:pPr>
            <a:endParaRPr lang="en-US" sz="1300" dirty="0"/>
          </a:p>
          <a:p>
            <a:pPr marL="0" indent="0">
              <a:lnSpc>
                <a:spcPct val="100000"/>
              </a:lnSpc>
              <a:buNone/>
            </a:pPr>
            <a:endParaRPr lang="en-US" sz="1200" dirty="0"/>
          </a:p>
        </p:txBody>
      </p:sp>
      <p:pic>
        <p:nvPicPr>
          <p:cNvPr id="3" name="Picture 2">
            <a:extLst>
              <a:ext uri="{FF2B5EF4-FFF2-40B4-BE49-F238E27FC236}">
                <a16:creationId xmlns:a16="http://schemas.microsoft.com/office/drawing/2014/main" id="{35902237-2986-4E6D-806F-84EA5EB71798}"/>
              </a:ext>
            </a:extLst>
          </p:cNvPr>
          <p:cNvPicPr>
            <a:picLocks noChangeAspect="1"/>
          </p:cNvPicPr>
          <p:nvPr/>
        </p:nvPicPr>
        <p:blipFill>
          <a:blip r:embed="rId4"/>
          <a:stretch>
            <a:fillRect/>
          </a:stretch>
        </p:blipFill>
        <p:spPr>
          <a:xfrm>
            <a:off x="5654842" y="1066890"/>
            <a:ext cx="6537159" cy="5093591"/>
          </a:xfrm>
          <a:prstGeom prst="rect">
            <a:avLst/>
          </a:prstGeom>
        </p:spPr>
      </p:pic>
    </p:spTree>
    <p:extLst>
      <p:ext uri="{BB962C8B-B14F-4D97-AF65-F5344CB8AC3E}">
        <p14:creationId xmlns:p14="http://schemas.microsoft.com/office/powerpoint/2010/main" val="3294297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63514" y="806392"/>
            <a:ext cx="7464972" cy="853831"/>
          </a:xfrm>
        </p:spPr>
        <p:txBody>
          <a:bodyPr>
            <a:noAutofit/>
          </a:bodyPr>
          <a:lstStyle/>
          <a:p>
            <a:pPr algn="ctr"/>
            <a:r>
              <a:rPr lang="en-US" altLang="en-US" sz="3000" b="1" dirty="0">
                <a:solidFill>
                  <a:schemeClr val="accent1">
                    <a:lumMod val="50000"/>
                  </a:schemeClr>
                </a:solidFill>
                <a:latin typeface="Calibri" panose="020F0502020204030204" pitchFamily="34" charset="0"/>
              </a:rPr>
              <a:t>Friday “Concurrent Receipt Legislation” Advocacy Day</a:t>
            </a:r>
            <a:br>
              <a:rPr lang="en-US" altLang="en-US" sz="3000" b="1" dirty="0">
                <a:solidFill>
                  <a:schemeClr val="accent1">
                    <a:lumMod val="50000"/>
                  </a:schemeClr>
                </a:solidFill>
                <a:latin typeface="Calibri" panose="020F0502020204030204" pitchFamily="34" charset="0"/>
              </a:rPr>
            </a:br>
            <a:br>
              <a:rPr lang="en-US" altLang="en-US" sz="3000" b="1" dirty="0">
                <a:solidFill>
                  <a:schemeClr val="accent1">
                    <a:lumMod val="50000"/>
                  </a:schemeClr>
                </a:solidFill>
                <a:latin typeface="Calibri" panose="020F0502020204030204" pitchFamily="34" charset="0"/>
              </a:rPr>
            </a:br>
            <a:br>
              <a:rPr lang="en-US" altLang="en-US" sz="3000" b="1" dirty="0">
                <a:solidFill>
                  <a:schemeClr val="accent1">
                    <a:lumMod val="50000"/>
                  </a:schemeClr>
                </a:solidFill>
                <a:latin typeface="Calibri" panose="020F0502020204030204" pitchFamily="34" charset="0"/>
              </a:rPr>
            </a:br>
            <a:endParaRPr lang="en-US" altLang="en-US" sz="3000" b="1" dirty="0">
              <a:solidFill>
                <a:schemeClr val="accent1">
                  <a:lumMod val="50000"/>
                </a:schemeClr>
              </a:solidFill>
              <a:latin typeface="Calibri" panose="020F0502020204030204" pitchFamily="34" charset="0"/>
            </a:endParaRPr>
          </a:p>
        </p:txBody>
      </p:sp>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2800767"/>
          </a:xfrm>
          <a:prstGeom prst="rect">
            <a:avLst/>
          </a:prstGeom>
          <a:noFill/>
        </p:spPr>
        <p:txBody>
          <a:bodyPr wrap="square" rtlCol="0">
            <a:spAutoFit/>
          </a:bodyPr>
          <a:lstStyle/>
          <a:p>
            <a:r>
              <a:rPr lang="en-US" sz="1600" dirty="0"/>
              <a:t>Supporting House Concurrent Receipt Legislation</a:t>
            </a:r>
          </a:p>
          <a:p>
            <a:endParaRPr lang="en-US" sz="1600" dirty="0"/>
          </a:p>
          <a:p>
            <a:r>
              <a:rPr lang="en-US" sz="1600" dirty="0"/>
              <a:t>This legislation modifies provisions related to military retired pay. Specifically, the bill authorizes veterans with a service-connected disability of less than 50% to concurrently receive both retired pay and disability compensation.</a:t>
            </a:r>
          </a:p>
          <a:p>
            <a:endParaRPr lang="en-US" sz="1600" dirty="0"/>
          </a:p>
          <a:p>
            <a:r>
              <a:rPr lang="en-US" sz="1600" dirty="0"/>
              <a:t>For more information, please visit </a:t>
            </a:r>
          </a:p>
          <a:p>
            <a:endParaRPr lang="en-US" sz="1600" dirty="0"/>
          </a:p>
          <a:p>
            <a:r>
              <a:rPr lang="en-US" sz="1600" dirty="0"/>
              <a:t>To write your elected officials, please visit</a:t>
            </a:r>
          </a:p>
          <a:p>
            <a:endParaRPr lang="en-US" sz="1600" u="sng" dirty="0"/>
          </a:p>
          <a:p>
            <a:r>
              <a:rPr lang="en-US" sz="1600" u="sng" dirty="0">
                <a:hlinkClick r:id="rId4"/>
              </a:rPr>
              <a:t>https://www.votervoice.net/AFSA/campaigns/77476/respond</a:t>
            </a:r>
            <a:endParaRPr lang="en-US" sz="1600" dirty="0"/>
          </a:p>
        </p:txBody>
      </p:sp>
      <p:pic>
        <p:nvPicPr>
          <p:cNvPr id="12" name="Picture 11" descr="A sign on the side of a building&#10;&#10;Description automatically generated">
            <a:extLst>
              <a:ext uri="{FF2B5EF4-FFF2-40B4-BE49-F238E27FC236}">
                <a16:creationId xmlns:a16="http://schemas.microsoft.com/office/drawing/2014/main" id="{510B1145-CA54-4B41-8128-366CFEE7AB4C}"/>
              </a:ext>
            </a:extLst>
          </p:cNvPr>
          <p:cNvPicPr>
            <a:picLocks noChangeAspect="1"/>
          </p:cNvPicPr>
          <p:nvPr/>
        </p:nvPicPr>
        <p:blipFill>
          <a:blip r:embed="rId5"/>
          <a:stretch>
            <a:fillRect/>
          </a:stretch>
        </p:blipFill>
        <p:spPr>
          <a:xfrm>
            <a:off x="8313820" y="1336147"/>
            <a:ext cx="3315457" cy="4454960"/>
          </a:xfrm>
          <a:prstGeom prst="rect">
            <a:avLst/>
          </a:prstGeom>
        </p:spPr>
      </p:pic>
    </p:spTree>
    <p:extLst>
      <p:ext uri="{BB962C8B-B14F-4D97-AF65-F5344CB8AC3E}">
        <p14:creationId xmlns:p14="http://schemas.microsoft.com/office/powerpoint/2010/main" val="131755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63514" y="639977"/>
            <a:ext cx="7464972" cy="853831"/>
          </a:xfrm>
        </p:spPr>
        <p:txBody>
          <a:bodyPr>
            <a:noAutofit/>
          </a:bodyPr>
          <a:lstStyle/>
          <a:p>
            <a:pPr algn="ctr"/>
            <a:r>
              <a:rPr lang="en-US" altLang="en-US" sz="3000" b="1" dirty="0">
                <a:solidFill>
                  <a:schemeClr val="accent1">
                    <a:lumMod val="50000"/>
                  </a:schemeClr>
                </a:solidFill>
                <a:latin typeface="Calibri" panose="020F0502020204030204" pitchFamily="34" charset="0"/>
              </a:rPr>
              <a:t>Friday “Concurrent Receipt Legislation” Advocacy Day</a:t>
            </a:r>
            <a:br>
              <a:rPr lang="en-US" altLang="en-US" sz="3000" b="1" dirty="0">
                <a:solidFill>
                  <a:schemeClr val="accent1">
                    <a:lumMod val="50000"/>
                  </a:schemeClr>
                </a:solidFill>
                <a:latin typeface="Calibri" panose="020F0502020204030204" pitchFamily="34" charset="0"/>
              </a:rPr>
            </a:br>
            <a:br>
              <a:rPr lang="en-US" altLang="en-US" sz="3000" b="1" dirty="0">
                <a:solidFill>
                  <a:schemeClr val="accent1">
                    <a:lumMod val="50000"/>
                  </a:schemeClr>
                </a:solidFill>
                <a:latin typeface="Calibri" panose="020F0502020204030204" pitchFamily="34" charset="0"/>
              </a:rPr>
            </a:br>
            <a:endParaRPr lang="en-US" altLang="en-US" sz="3000" b="1" dirty="0">
              <a:solidFill>
                <a:schemeClr val="accent1">
                  <a:lumMod val="50000"/>
                </a:schemeClr>
              </a:solidFill>
              <a:latin typeface="Calibri" panose="020F0502020204030204" pitchFamily="34" charset="0"/>
            </a:endParaRPr>
          </a:p>
        </p:txBody>
      </p:sp>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3570208"/>
          </a:xfrm>
          <a:prstGeom prst="rect">
            <a:avLst/>
          </a:prstGeom>
          <a:noFill/>
        </p:spPr>
        <p:txBody>
          <a:bodyPr wrap="square" rtlCol="0">
            <a:spAutoFit/>
          </a:bodyPr>
          <a:lstStyle/>
          <a:p>
            <a:r>
              <a:rPr lang="en-US" sz="1600" dirty="0"/>
              <a:t>Supporting Senate Concurrent Receipt Legislation</a:t>
            </a:r>
          </a:p>
          <a:p>
            <a:endParaRPr lang="en-US" sz="1600" dirty="0"/>
          </a:p>
          <a:p>
            <a:r>
              <a:rPr lang="en-US" sz="1600" dirty="0"/>
              <a:t>Amending title 10, United States Code, to permit certain retired members of the uniformed services who have a service-connected disability to receive both disability compensation from the Department of Veterans Affairs for their disability and either retired pay by reason of their years of military service or Combat-Related Special Compensation</a:t>
            </a:r>
          </a:p>
          <a:p>
            <a:endParaRPr lang="en-US" sz="1600" dirty="0"/>
          </a:p>
          <a:p>
            <a:r>
              <a:rPr lang="en-US" sz="1600" dirty="0"/>
              <a:t>For more information, please visit </a:t>
            </a:r>
          </a:p>
          <a:p>
            <a:endParaRPr lang="en-US" sz="1600" dirty="0"/>
          </a:p>
          <a:p>
            <a:r>
              <a:rPr lang="en-US" sz="1600" dirty="0"/>
              <a:t>To write your elected officials, please visit</a:t>
            </a:r>
          </a:p>
          <a:p>
            <a:endParaRPr lang="en-US" sz="1600" u="sng" dirty="0"/>
          </a:p>
          <a:p>
            <a:r>
              <a:rPr lang="en-US" sz="1600" dirty="0">
                <a:hlinkClick r:id="rId4"/>
              </a:rPr>
              <a:t>https://www.votervoice.net/AFSA/campaigns/77478/respond</a:t>
            </a:r>
            <a:endParaRPr lang="en-US" sz="1600" u="sng" dirty="0"/>
          </a:p>
          <a:p>
            <a:endParaRPr lang="en-US" dirty="0"/>
          </a:p>
        </p:txBody>
      </p:sp>
      <p:pic>
        <p:nvPicPr>
          <p:cNvPr id="12" name="Picture 11" descr="A sign on the side of a building&#10;&#10;Description automatically generated">
            <a:extLst>
              <a:ext uri="{FF2B5EF4-FFF2-40B4-BE49-F238E27FC236}">
                <a16:creationId xmlns:a16="http://schemas.microsoft.com/office/drawing/2014/main" id="{510B1145-CA54-4B41-8128-366CFEE7AB4C}"/>
              </a:ext>
            </a:extLst>
          </p:cNvPr>
          <p:cNvPicPr>
            <a:picLocks noChangeAspect="1"/>
          </p:cNvPicPr>
          <p:nvPr/>
        </p:nvPicPr>
        <p:blipFill>
          <a:blip r:embed="rId5"/>
          <a:stretch>
            <a:fillRect/>
          </a:stretch>
        </p:blipFill>
        <p:spPr>
          <a:xfrm>
            <a:off x="8313820" y="1336147"/>
            <a:ext cx="3315457" cy="4454960"/>
          </a:xfrm>
          <a:prstGeom prst="rect">
            <a:avLst/>
          </a:prstGeom>
        </p:spPr>
      </p:pic>
    </p:spTree>
    <p:extLst>
      <p:ext uri="{BB962C8B-B14F-4D97-AF65-F5344CB8AC3E}">
        <p14:creationId xmlns:p14="http://schemas.microsoft.com/office/powerpoint/2010/main" val="3256636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63514" y="482316"/>
            <a:ext cx="7464972" cy="853831"/>
          </a:xfrm>
        </p:spPr>
        <p:txBody>
          <a:bodyPr>
            <a:noAutofit/>
          </a:bodyPr>
          <a:lstStyle/>
          <a:p>
            <a:pPr algn="ctr"/>
            <a:r>
              <a:rPr lang="en-US" sz="3200" b="1" dirty="0">
                <a:solidFill>
                  <a:schemeClr val="accent1">
                    <a:lumMod val="50000"/>
                  </a:schemeClr>
                </a:solidFill>
                <a:latin typeface="+mn-lt"/>
              </a:rPr>
              <a:t>Saturday “Toxic Exposure and Agent Orange Healthcare” Advocacy Day</a:t>
            </a:r>
            <a:br>
              <a:rPr lang="en-US" sz="3200" b="1" dirty="0">
                <a:solidFill>
                  <a:schemeClr val="accent1">
                    <a:lumMod val="50000"/>
                  </a:schemeClr>
                </a:solidFill>
                <a:latin typeface="+mn-lt"/>
              </a:rPr>
            </a:br>
            <a:endParaRPr lang="en-US" sz="3200" b="1" dirty="0">
              <a:solidFill>
                <a:schemeClr val="accent1">
                  <a:lumMod val="50000"/>
                </a:schemeClr>
              </a:solidFill>
              <a:latin typeface="+mn-lt"/>
            </a:endParaRPr>
          </a:p>
        </p:txBody>
      </p:sp>
      <p:pic>
        <p:nvPicPr>
          <p:cNvPr id="3" name="Content Placeholder 2" descr="A sign on the side of a building&#10;&#10;Description automatically generated">
            <a:extLst>
              <a:ext uri="{FF2B5EF4-FFF2-40B4-BE49-F238E27FC236}">
                <a16:creationId xmlns:a16="http://schemas.microsoft.com/office/drawing/2014/main" id="{8EEDE280-203B-4160-BA65-85EE296F1175}"/>
              </a:ext>
            </a:extLst>
          </p:cNvPr>
          <p:cNvPicPr>
            <a:picLocks noGrp="1" noChangeAspect="1"/>
          </p:cNvPicPr>
          <p:nvPr>
            <p:ph idx="1"/>
          </p:nvPr>
        </p:nvPicPr>
        <p:blipFill>
          <a:blip r:embed="rId4"/>
          <a:stretch>
            <a:fillRect/>
          </a:stretch>
        </p:blipFill>
        <p:spPr>
          <a:xfrm>
            <a:off x="8313821" y="1336147"/>
            <a:ext cx="3315456" cy="4454961"/>
          </a:xfrm>
        </p:spPr>
      </p:pic>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3108543"/>
          </a:xfrm>
          <a:prstGeom prst="rect">
            <a:avLst/>
          </a:prstGeom>
          <a:noFill/>
        </p:spPr>
        <p:txBody>
          <a:bodyPr wrap="square" rtlCol="0">
            <a:spAutoFit/>
          </a:bodyPr>
          <a:lstStyle/>
          <a:p>
            <a:r>
              <a:rPr lang="en-US" sz="1600" dirty="0"/>
              <a:t>Supporting S. 4393</a:t>
            </a:r>
          </a:p>
          <a:p>
            <a:endParaRPr lang="en-US" sz="1600" dirty="0"/>
          </a:p>
          <a:p>
            <a:r>
              <a:rPr lang="en-US" sz="1600" dirty="0"/>
              <a:t>This legislation would improve the provision of health care and other benefits from the Department of Veterans Affairs for veterans who were exposed to toxic substances, and for other purposes.</a:t>
            </a:r>
          </a:p>
          <a:p>
            <a:endParaRPr lang="en-US" sz="1600" dirty="0"/>
          </a:p>
          <a:p>
            <a:r>
              <a:rPr lang="en-US" sz="1600" dirty="0"/>
              <a:t>To write your elected officials, please visit</a:t>
            </a:r>
          </a:p>
          <a:p>
            <a:endParaRPr lang="en-US" sz="1600" dirty="0"/>
          </a:p>
          <a:p>
            <a:r>
              <a:rPr lang="en-US" sz="1600" u="sng" dirty="0">
                <a:hlinkClick r:id="rId5"/>
              </a:rPr>
              <a:t>https://www.votervoice.net/AFSA/campaigns/77479/respond</a:t>
            </a:r>
            <a:br>
              <a:rPr lang="en-US" sz="1600" dirty="0"/>
            </a:br>
            <a:endParaRPr lang="en-US" sz="1600" u="sng" dirty="0"/>
          </a:p>
          <a:p>
            <a:endParaRPr lang="en-US" u="sng" dirty="0"/>
          </a:p>
          <a:p>
            <a:endParaRPr lang="en-US" dirty="0"/>
          </a:p>
        </p:txBody>
      </p:sp>
      <p:pic>
        <p:nvPicPr>
          <p:cNvPr id="4" name="Picture 3" descr="A sign on the side of a building&#10;&#10;Description automatically generated">
            <a:extLst>
              <a:ext uri="{FF2B5EF4-FFF2-40B4-BE49-F238E27FC236}">
                <a16:creationId xmlns:a16="http://schemas.microsoft.com/office/drawing/2014/main" id="{232C5E0D-ADBB-4DE7-A448-6E21807731ED}"/>
              </a:ext>
            </a:extLst>
          </p:cNvPr>
          <p:cNvPicPr>
            <a:picLocks noChangeAspect="1"/>
          </p:cNvPicPr>
          <p:nvPr/>
        </p:nvPicPr>
        <p:blipFill>
          <a:blip r:embed="rId6"/>
          <a:stretch>
            <a:fillRect/>
          </a:stretch>
        </p:blipFill>
        <p:spPr>
          <a:xfrm>
            <a:off x="8313820" y="1336147"/>
            <a:ext cx="3315457" cy="4454960"/>
          </a:xfrm>
          <a:prstGeom prst="rect">
            <a:avLst/>
          </a:prstGeom>
        </p:spPr>
      </p:pic>
      <p:pic>
        <p:nvPicPr>
          <p:cNvPr id="10" name="Picture 9" descr="A sign on the side of a building&#10;&#10;Description automatically generated">
            <a:extLst>
              <a:ext uri="{FF2B5EF4-FFF2-40B4-BE49-F238E27FC236}">
                <a16:creationId xmlns:a16="http://schemas.microsoft.com/office/drawing/2014/main" id="{6A39107F-DCC8-4D9A-878F-3B6096565CBE}"/>
              </a:ext>
            </a:extLst>
          </p:cNvPr>
          <p:cNvPicPr>
            <a:picLocks noChangeAspect="1"/>
          </p:cNvPicPr>
          <p:nvPr/>
        </p:nvPicPr>
        <p:blipFill>
          <a:blip r:embed="rId7"/>
          <a:stretch>
            <a:fillRect/>
          </a:stretch>
        </p:blipFill>
        <p:spPr>
          <a:xfrm>
            <a:off x="8313821" y="1336146"/>
            <a:ext cx="3315456" cy="4454959"/>
          </a:xfrm>
          <a:prstGeom prst="rect">
            <a:avLst/>
          </a:prstGeom>
        </p:spPr>
      </p:pic>
    </p:spTree>
    <p:extLst>
      <p:ext uri="{BB962C8B-B14F-4D97-AF65-F5344CB8AC3E}">
        <p14:creationId xmlns:p14="http://schemas.microsoft.com/office/powerpoint/2010/main" val="357178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5"/>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28044" y="986505"/>
            <a:ext cx="7464972" cy="853831"/>
          </a:xfrm>
        </p:spPr>
        <p:txBody>
          <a:bodyPr>
            <a:noAutofit/>
          </a:bodyPr>
          <a:lstStyle/>
          <a:p>
            <a:pPr algn="ctr"/>
            <a:br>
              <a:rPr lang="en-US" sz="3200" b="1" dirty="0">
                <a:solidFill>
                  <a:schemeClr val="accent1">
                    <a:lumMod val="50000"/>
                  </a:schemeClr>
                </a:solidFill>
                <a:latin typeface="+mn-lt"/>
              </a:rPr>
            </a:br>
            <a:r>
              <a:rPr lang="en-US" sz="3200" b="1" dirty="0">
                <a:solidFill>
                  <a:schemeClr val="accent1">
                    <a:lumMod val="50000"/>
                  </a:schemeClr>
                </a:solidFill>
                <a:latin typeface="+mn-lt"/>
              </a:rPr>
              <a:t>Saturday “Toxic Exposure and Agent Orange Healthcare” Advocacy Day</a:t>
            </a:r>
            <a:br>
              <a:rPr lang="en-US" sz="3200" b="1" dirty="0">
                <a:solidFill>
                  <a:schemeClr val="accent1">
                    <a:lumMod val="50000"/>
                  </a:schemeClr>
                </a:solidFill>
              </a:rPr>
            </a:br>
            <a:br>
              <a:rPr lang="en-US" altLang="en-US" sz="3200" b="1" dirty="0">
                <a:solidFill>
                  <a:schemeClr val="accent1">
                    <a:lumMod val="50000"/>
                  </a:schemeClr>
                </a:solidFill>
                <a:latin typeface="Calibri" panose="020F0502020204030204" pitchFamily="34" charset="0"/>
              </a:rPr>
            </a:br>
            <a:br>
              <a:rPr lang="en-US" altLang="en-US" sz="5400" b="1" dirty="0">
                <a:solidFill>
                  <a:schemeClr val="accent1">
                    <a:lumMod val="50000"/>
                  </a:schemeClr>
                </a:solidFill>
                <a:latin typeface="Calibri" panose="020F0502020204030204" pitchFamily="34" charset="0"/>
              </a:rPr>
            </a:br>
            <a:endParaRPr lang="en-US" altLang="en-US" sz="5400" b="1" dirty="0">
              <a:solidFill>
                <a:schemeClr val="accent1">
                  <a:lumMod val="50000"/>
                </a:schemeClr>
              </a:solidFill>
              <a:latin typeface="Calibri" panose="020F0502020204030204" pitchFamily="34" charset="0"/>
            </a:endParaRPr>
          </a:p>
        </p:txBody>
      </p:sp>
      <p:pic>
        <p:nvPicPr>
          <p:cNvPr id="3" name="Content Placeholder 2" descr="A sign on the side of a building&#10;&#10;Description automatically generated">
            <a:extLst>
              <a:ext uri="{FF2B5EF4-FFF2-40B4-BE49-F238E27FC236}">
                <a16:creationId xmlns:a16="http://schemas.microsoft.com/office/drawing/2014/main" id="{8EEDE280-203B-4160-BA65-85EE296F1175}"/>
              </a:ext>
            </a:extLst>
          </p:cNvPr>
          <p:cNvPicPr>
            <a:picLocks noGrp="1" noChangeAspect="1"/>
          </p:cNvPicPr>
          <p:nvPr>
            <p:ph idx="1"/>
          </p:nvPr>
        </p:nvPicPr>
        <p:blipFill>
          <a:blip r:embed="rId4"/>
          <a:stretch>
            <a:fillRect/>
          </a:stretch>
        </p:blipFill>
        <p:spPr>
          <a:xfrm>
            <a:off x="8313821" y="1336147"/>
            <a:ext cx="3315456" cy="4454961"/>
          </a:xfrm>
        </p:spPr>
      </p:pic>
      <p:sp>
        <p:nvSpPr>
          <p:cNvPr id="9" name="TextBox 8">
            <a:extLst>
              <a:ext uri="{FF2B5EF4-FFF2-40B4-BE49-F238E27FC236}">
                <a16:creationId xmlns:a16="http://schemas.microsoft.com/office/drawing/2014/main" id="{A40BD367-1CDB-44B8-99F6-D7A6C8538DF7}"/>
              </a:ext>
            </a:extLst>
          </p:cNvPr>
          <p:cNvSpPr txBox="1"/>
          <p:nvPr/>
        </p:nvSpPr>
        <p:spPr>
          <a:xfrm>
            <a:off x="141858" y="1162970"/>
            <a:ext cx="7464972" cy="3847207"/>
          </a:xfrm>
          <a:prstGeom prst="rect">
            <a:avLst/>
          </a:prstGeom>
          <a:noFill/>
        </p:spPr>
        <p:txBody>
          <a:bodyPr wrap="square" rtlCol="0">
            <a:spAutoFit/>
          </a:bodyPr>
          <a:lstStyle/>
          <a:p>
            <a:r>
              <a:rPr lang="en-US" sz="1600" dirty="0"/>
              <a:t>Supporting H.R.5610</a:t>
            </a:r>
          </a:p>
          <a:p>
            <a:endParaRPr lang="en-US" sz="1600" dirty="0"/>
          </a:p>
          <a:p>
            <a:r>
              <a:rPr lang="en-US" sz="1600" dirty="0"/>
              <a:t>This legislation provides a presumption of service-connection for Parkinsonism, bladder cancer, hypertension, and hypothyroidism for veterans exposed to certain herbicide agents while serving in Vietnam. Under a presumption of service-connection, specific conditions diagnosed in certain veterans are presumed to have been caused by the circumstances of their military service. Health care benefits and disability compensation may then be awarded.</a:t>
            </a:r>
          </a:p>
          <a:p>
            <a:endParaRPr lang="en-US" sz="1600" dirty="0"/>
          </a:p>
          <a:p>
            <a:r>
              <a:rPr lang="en-US" sz="1600" dirty="0"/>
              <a:t>To write your elected officials, please visit</a:t>
            </a:r>
          </a:p>
          <a:p>
            <a:endParaRPr lang="en-US" sz="1600" dirty="0"/>
          </a:p>
          <a:p>
            <a:r>
              <a:rPr lang="en-US" sz="1600" u="sng" dirty="0">
                <a:hlinkClick r:id="rId5"/>
              </a:rPr>
              <a:t>https://www.votervoice.net/AFSA/campaigns/77481/respond</a:t>
            </a:r>
            <a:br>
              <a:rPr lang="en-US" sz="1600" dirty="0"/>
            </a:br>
            <a:endParaRPr lang="en-US" sz="1600" u="sng" dirty="0"/>
          </a:p>
          <a:p>
            <a:endParaRPr lang="en-US" u="sng" dirty="0"/>
          </a:p>
          <a:p>
            <a:endParaRPr lang="en-US" dirty="0"/>
          </a:p>
        </p:txBody>
      </p:sp>
      <p:pic>
        <p:nvPicPr>
          <p:cNvPr id="4" name="Picture 3" descr="A sign on the side of a building&#10;&#10;Description automatically generated">
            <a:extLst>
              <a:ext uri="{FF2B5EF4-FFF2-40B4-BE49-F238E27FC236}">
                <a16:creationId xmlns:a16="http://schemas.microsoft.com/office/drawing/2014/main" id="{81255366-81A8-4D6C-87BE-F901AF35E2A0}"/>
              </a:ext>
            </a:extLst>
          </p:cNvPr>
          <p:cNvPicPr>
            <a:picLocks noChangeAspect="1"/>
          </p:cNvPicPr>
          <p:nvPr/>
        </p:nvPicPr>
        <p:blipFill>
          <a:blip r:embed="rId6"/>
          <a:stretch>
            <a:fillRect/>
          </a:stretch>
        </p:blipFill>
        <p:spPr>
          <a:xfrm>
            <a:off x="8313821" y="1336146"/>
            <a:ext cx="3315456" cy="4454959"/>
          </a:xfrm>
          <a:prstGeom prst="rect">
            <a:avLst/>
          </a:prstGeom>
        </p:spPr>
      </p:pic>
    </p:spTree>
    <p:extLst>
      <p:ext uri="{BB962C8B-B14F-4D97-AF65-F5344CB8AC3E}">
        <p14:creationId xmlns:p14="http://schemas.microsoft.com/office/powerpoint/2010/main" val="3280943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13" name="Title 11">
            <a:extLst>
              <a:ext uri="{FF2B5EF4-FFF2-40B4-BE49-F238E27FC236}">
                <a16:creationId xmlns:a16="http://schemas.microsoft.com/office/drawing/2014/main" id="{7DA8C485-2B01-4D4D-B284-A91E3EC7D90C}"/>
              </a:ext>
            </a:extLst>
          </p:cNvPr>
          <p:cNvSpPr txBox="1">
            <a:spLocks noGrp="1"/>
          </p:cNvSpPr>
          <p:nvPr>
            <p:ph type="title"/>
          </p:nvPr>
        </p:nvSpPr>
        <p:spPr>
          <a:xfrm>
            <a:off x="838200" y="394852"/>
            <a:ext cx="10515600" cy="646331"/>
          </a:xfrm>
          <a:prstGeom prst="rect">
            <a:avLst/>
          </a:prstGeom>
          <a:noFill/>
        </p:spPr>
        <p:txBody>
          <a:bodyPr wrap="square">
            <a:spAutoFit/>
          </a:bodyPr>
          <a:lstStyle/>
          <a:p>
            <a:pPr algn="ctr">
              <a:defRPr/>
            </a:pPr>
            <a:r>
              <a:rPr lang="en-U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AFSA LEGISLATIVE ACCOMPLISHMENTS 2019</a:t>
            </a:r>
          </a:p>
        </p:txBody>
      </p:sp>
      <p:sp>
        <p:nvSpPr>
          <p:cNvPr id="2" name="Content Placeholder 1">
            <a:extLst>
              <a:ext uri="{FF2B5EF4-FFF2-40B4-BE49-F238E27FC236}">
                <a16:creationId xmlns:a16="http://schemas.microsoft.com/office/drawing/2014/main" id="{E90F475D-47BA-4CF8-82F7-985890356FD4}"/>
              </a:ext>
            </a:extLst>
          </p:cNvPr>
          <p:cNvSpPr>
            <a:spLocks noGrp="1"/>
          </p:cNvSpPr>
          <p:nvPr>
            <p:ph sz="half" idx="1"/>
          </p:nvPr>
        </p:nvSpPr>
        <p:spPr>
          <a:xfrm>
            <a:off x="83127" y="1080656"/>
            <a:ext cx="5676405" cy="5096308"/>
          </a:xfrm>
        </p:spPr>
        <p:txBody>
          <a:bodyPr>
            <a:normAutofit fontScale="25000" lnSpcReduction="20000"/>
          </a:bodyPr>
          <a:lstStyle/>
          <a:p>
            <a:pPr marL="0" indent="0">
              <a:buNone/>
            </a:pPr>
            <a:r>
              <a:rPr lang="en-US" sz="6400" b="1" u="sng" dirty="0"/>
              <a:t>Veterans Benefits/Healthcare</a:t>
            </a:r>
          </a:p>
          <a:p>
            <a:pPr marL="0" indent="0">
              <a:buNone/>
            </a:pPr>
            <a:r>
              <a:rPr lang="en-US" sz="6400" dirty="0"/>
              <a:t>Monitored the successful implementation of the new VA Appeals Process, Veterans Community Care Program and Urgent Care Benefit</a:t>
            </a:r>
          </a:p>
          <a:p>
            <a:pPr marL="0" indent="0">
              <a:buNone/>
            </a:pPr>
            <a:r>
              <a:rPr lang="en-US" sz="6400" dirty="0"/>
              <a:t>Extended VA disability benefits covering medical conditions associated with Agent Orange exposure to those who served on ships off the coast of Vietnam ("Blue Water" Navy veterans).</a:t>
            </a:r>
          </a:p>
          <a:p>
            <a:pPr marL="0" indent="0">
              <a:buNone/>
            </a:pPr>
            <a:r>
              <a:rPr lang="en-US" sz="6400" dirty="0"/>
              <a:t>Authorize a cost-of-living adjustment for disable veterans and/or their eligible survivors</a:t>
            </a:r>
            <a:endParaRPr lang="en-US" sz="6400" b="1" u="sng" dirty="0"/>
          </a:p>
          <a:p>
            <a:pPr marL="0" indent="0">
              <a:buNone/>
            </a:pPr>
            <a:endParaRPr lang="en-US" sz="6400" b="1" u="sng" dirty="0"/>
          </a:p>
          <a:p>
            <a:pPr marL="0" indent="0">
              <a:buNone/>
            </a:pPr>
            <a:r>
              <a:rPr lang="en-US" sz="6400" b="1" u="sng" dirty="0"/>
              <a:t>Education</a:t>
            </a:r>
            <a:endParaRPr lang="en-US" sz="6400" u="sng" dirty="0"/>
          </a:p>
          <a:p>
            <a:pPr marL="0" indent="0">
              <a:buNone/>
            </a:pPr>
            <a:r>
              <a:rPr lang="en-US" sz="6400" dirty="0"/>
              <a:t>Reduced the credit hour requirement for the Edith </a:t>
            </a:r>
            <a:r>
              <a:rPr lang="en-US" sz="6400" dirty="0" err="1"/>
              <a:t>Nourse</a:t>
            </a:r>
            <a:r>
              <a:rPr lang="en-US" sz="6400" dirty="0"/>
              <a:t> Rogers STEM Scholarship program.</a:t>
            </a:r>
          </a:p>
          <a:p>
            <a:pPr marL="0" indent="0">
              <a:buNone/>
            </a:pPr>
            <a:r>
              <a:rPr lang="en-US" sz="6400" dirty="0"/>
              <a:t>Made it simpler for permanent and totally disabled veterans to discharge their student loans.</a:t>
            </a:r>
            <a:endParaRPr lang="en-US" sz="6400" b="1" u="sng" dirty="0"/>
          </a:p>
          <a:p>
            <a:pPr marL="0" indent="0">
              <a:buNone/>
            </a:pPr>
            <a:endParaRPr lang="en-US" sz="6400" b="1" u="sng" dirty="0"/>
          </a:p>
          <a:p>
            <a:pPr marL="0" indent="0">
              <a:buNone/>
            </a:pPr>
            <a:r>
              <a:rPr lang="en-US" sz="6400" b="1" u="sng" dirty="0"/>
              <a:t>Guard and Reserve</a:t>
            </a:r>
          </a:p>
          <a:p>
            <a:pPr marL="0" indent="0">
              <a:buNone/>
            </a:pPr>
            <a:r>
              <a:rPr lang="en-US" sz="6400" dirty="0"/>
              <a:t>Extended bankruptcy protections for Guard and Reserve members who serve for at least 90 days on active duty.</a:t>
            </a:r>
          </a:p>
          <a:p>
            <a:pPr marL="0" indent="0">
              <a:buNone/>
            </a:pPr>
            <a:endParaRPr lang="en-US" sz="1600" b="1" u="sng"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14A211F5-9710-49FC-BC1D-EC9718BC3AA9}"/>
              </a:ext>
            </a:extLst>
          </p:cNvPr>
          <p:cNvSpPr>
            <a:spLocks noGrp="1"/>
          </p:cNvSpPr>
          <p:nvPr>
            <p:ph sz="half" idx="2"/>
          </p:nvPr>
        </p:nvSpPr>
        <p:spPr>
          <a:xfrm>
            <a:off x="6019800" y="1080656"/>
            <a:ext cx="5962404" cy="5010596"/>
          </a:xfrm>
        </p:spPr>
        <p:txBody>
          <a:bodyPr>
            <a:normAutofit fontScale="25000" lnSpcReduction="20000"/>
          </a:bodyPr>
          <a:lstStyle/>
          <a:p>
            <a:pPr marL="0" indent="0">
              <a:buNone/>
            </a:pPr>
            <a:r>
              <a:rPr lang="en-US" sz="6400" b="1" u="sng" dirty="0"/>
              <a:t>Active/Reserve Force Issues</a:t>
            </a:r>
            <a:endParaRPr lang="en-US" sz="6400" u="sng" dirty="0"/>
          </a:p>
          <a:p>
            <a:pPr marL="0" indent="0">
              <a:buNone/>
            </a:pPr>
            <a:r>
              <a:rPr lang="en-US" sz="6400" dirty="0"/>
              <a:t>Finalize the 3.1% military pay raise</a:t>
            </a:r>
          </a:p>
          <a:p>
            <a:pPr marL="0" indent="0">
              <a:buNone/>
            </a:pPr>
            <a:r>
              <a:rPr lang="en-US" sz="6400" dirty="0"/>
              <a:t>Implement BAH protections/enhancements</a:t>
            </a:r>
          </a:p>
          <a:p>
            <a:pPr marL="0" indent="0">
              <a:buNone/>
            </a:pPr>
            <a:r>
              <a:rPr lang="en-US" sz="6400" dirty="0"/>
              <a:t>Direct improvements to the Transition Assistance Program</a:t>
            </a:r>
          </a:p>
          <a:p>
            <a:pPr marL="0" indent="0">
              <a:buNone/>
            </a:pPr>
            <a:r>
              <a:rPr lang="en-US" sz="6400" dirty="0"/>
              <a:t>Provide paid family leave for Federal employees covered by title 5</a:t>
            </a:r>
          </a:p>
          <a:p>
            <a:pPr marL="0" indent="0">
              <a:buNone/>
            </a:pPr>
            <a:r>
              <a:rPr lang="en-US" sz="6400" dirty="0"/>
              <a:t>Establish a basic needs allowance for low-income regular members</a:t>
            </a:r>
          </a:p>
          <a:p>
            <a:pPr marL="0" indent="0">
              <a:buNone/>
            </a:pPr>
            <a:endParaRPr lang="en-US" sz="6400" b="1" u="sng" dirty="0"/>
          </a:p>
          <a:p>
            <a:pPr marL="0" indent="0">
              <a:buNone/>
            </a:pPr>
            <a:r>
              <a:rPr lang="en-US" sz="6400" b="1" u="sng" dirty="0"/>
              <a:t>Military Spouses/ Families</a:t>
            </a:r>
          </a:p>
          <a:p>
            <a:pPr marL="0" indent="0">
              <a:buNone/>
            </a:pPr>
            <a:r>
              <a:rPr lang="en-US" sz="6400" dirty="0"/>
              <a:t>Expand the My Career Advancement Account (MyCAA) program for military spouses to non-portable career fields and occupations</a:t>
            </a:r>
          </a:p>
          <a:p>
            <a:pPr marL="0" indent="0">
              <a:buNone/>
            </a:pPr>
            <a:r>
              <a:rPr lang="en-US" sz="6400" dirty="0"/>
              <a:t>Modify current authority to reimburse for State licensure and certification costs of a spouse of a member arising from relocation from $500 to $1000</a:t>
            </a:r>
          </a:p>
          <a:p>
            <a:pPr marL="0" indent="0">
              <a:buNone/>
            </a:pPr>
            <a:r>
              <a:rPr lang="en-US" sz="6400" dirty="0"/>
              <a:t>Repeal the “Military Widows tax”</a:t>
            </a:r>
          </a:p>
          <a:p>
            <a:pPr marL="0" indent="0">
              <a:buNone/>
            </a:pPr>
            <a:r>
              <a:rPr lang="en-US" sz="6400" dirty="0"/>
              <a:t>Guarantee residency for spouses of members of uniformed services</a:t>
            </a:r>
          </a:p>
          <a:p>
            <a:pPr marL="0" indent="0">
              <a:buNone/>
            </a:pPr>
            <a:endParaRPr lang="en-US" sz="4000" b="1" u="sng" dirty="0"/>
          </a:p>
        </p:txBody>
      </p:sp>
    </p:spTree>
    <p:extLst>
      <p:ext uri="{BB962C8B-B14F-4D97-AF65-F5344CB8AC3E}">
        <p14:creationId xmlns:p14="http://schemas.microsoft.com/office/powerpoint/2010/main" val="1177682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pic>
        <p:nvPicPr>
          <p:cNvPr id="2050" name="Picture 2">
            <a:hlinkClick r:id="rId4"/>
            <a:extLst>
              <a:ext uri="{FF2B5EF4-FFF2-40B4-BE49-F238E27FC236}">
                <a16:creationId xmlns:a16="http://schemas.microsoft.com/office/drawing/2014/main" id="{1791A4DC-25DC-4BCD-904D-56A9D116C9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33" y="981991"/>
            <a:ext cx="1490561" cy="1484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witter_icon">
            <a:hlinkClick r:id="rId6"/>
            <a:extLst>
              <a:ext uri="{FF2B5EF4-FFF2-40B4-BE49-F238E27FC236}">
                <a16:creationId xmlns:a16="http://schemas.microsoft.com/office/drawing/2014/main" id="{5E67DE49-F9B5-43A8-80D9-C65BCC4607B8}"/>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3962" y="27813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acebook-icon">
            <a:hlinkClick r:id="rId8"/>
            <a:extLst>
              <a:ext uri="{FF2B5EF4-FFF2-40B4-BE49-F238E27FC236}">
                <a16:creationId xmlns:a16="http://schemas.microsoft.com/office/drawing/2014/main" id="{AEF24F12-FCB9-4E8F-9767-2777E584E646}"/>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32433" y="441950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C6277207-CF4E-462F-A250-42F194C75FF2}"/>
              </a:ext>
            </a:extLst>
          </p:cNvPr>
          <p:cNvSpPr txBox="1">
            <a:spLocks noChangeArrowheads="1"/>
          </p:cNvSpPr>
          <p:nvPr/>
        </p:nvSpPr>
        <p:spPr bwMode="auto">
          <a:xfrm>
            <a:off x="4358671" y="1401013"/>
            <a:ext cx="3757683" cy="646331"/>
          </a:xfrm>
          <a:prstGeom prst="rect">
            <a:avLst/>
          </a:prstGeom>
          <a:noFill/>
          <a:ln>
            <a:noFill/>
          </a:ln>
          <a:effectLst/>
          <a:extLst>
            <a:ext uri="{909E8E84-426E-40DD-AFC4-6F175D3DCCD1}">
              <a14:hiddenFill xmlns:a14="http://schemas.microsoft.com/office/drawing/2010/main">
                <a:gradFill rotWithShape="1">
                  <a:gsLst>
                    <a:gs pos="0">
                      <a:srgbClr val="767600"/>
                    </a:gs>
                    <a:gs pos="50000">
                      <a:srgbClr val="FFFF00"/>
                    </a:gs>
                    <a:gs pos="100000">
                      <a:srgbClr val="7676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19175">
              <a:spcBef>
                <a:spcPct val="20000"/>
              </a:spcBef>
              <a:buChar char="•"/>
              <a:defRPr sz="3600">
                <a:solidFill>
                  <a:schemeClr val="tx1"/>
                </a:solidFill>
                <a:latin typeface="Arial" panose="020B0604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n-US" altLang="en-US" b="1" dirty="0">
                <a:solidFill>
                  <a:schemeClr val="accent1">
                    <a:lumMod val="50000"/>
                  </a:schemeClr>
                </a:solidFill>
                <a:hlinkClick r:id="rId4"/>
              </a:rPr>
              <a:t>www.hqafsa.org</a:t>
            </a:r>
            <a:endParaRPr lang="en-US" altLang="en-US" b="1" dirty="0">
              <a:solidFill>
                <a:schemeClr val="accent1">
                  <a:lumMod val="50000"/>
                </a:schemeClr>
              </a:solidFill>
            </a:endParaRPr>
          </a:p>
        </p:txBody>
      </p:sp>
      <p:sp>
        <p:nvSpPr>
          <p:cNvPr id="13" name="Title 11">
            <a:extLst>
              <a:ext uri="{FF2B5EF4-FFF2-40B4-BE49-F238E27FC236}">
                <a16:creationId xmlns:a16="http://schemas.microsoft.com/office/drawing/2014/main" id="{7DA8C485-2B01-4D4D-B284-A91E3EC7D90C}"/>
              </a:ext>
            </a:extLst>
          </p:cNvPr>
          <p:cNvSpPr txBox="1">
            <a:spLocks noGrp="1"/>
          </p:cNvSpPr>
          <p:nvPr>
            <p:ph type="title"/>
          </p:nvPr>
        </p:nvSpPr>
        <p:spPr>
          <a:xfrm>
            <a:off x="585788" y="218172"/>
            <a:ext cx="11020425" cy="646331"/>
          </a:xfrm>
          <a:prstGeom prst="rect">
            <a:avLst/>
          </a:prstGeom>
          <a:noFill/>
        </p:spPr>
        <p:txBody>
          <a:bodyPr wrap="square">
            <a:spAutoFit/>
          </a:bodyPr>
          <a:lstStyle/>
          <a:p>
            <a:pPr algn="ctr">
              <a:defRPr/>
            </a:pPr>
            <a:r>
              <a:rPr lang="en-U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Interact with us </a:t>
            </a:r>
          </a:p>
        </p:txBody>
      </p:sp>
      <p:sp>
        <p:nvSpPr>
          <p:cNvPr id="14" name="Text Box 6">
            <a:extLst>
              <a:ext uri="{FF2B5EF4-FFF2-40B4-BE49-F238E27FC236}">
                <a16:creationId xmlns:a16="http://schemas.microsoft.com/office/drawing/2014/main" id="{15A03FB2-FE8B-4F14-9EEB-D18FB91BA826}"/>
              </a:ext>
            </a:extLst>
          </p:cNvPr>
          <p:cNvSpPr txBox="1">
            <a:spLocks noChangeArrowheads="1"/>
          </p:cNvSpPr>
          <p:nvPr/>
        </p:nvSpPr>
        <p:spPr bwMode="auto">
          <a:xfrm>
            <a:off x="4500184" y="2957201"/>
            <a:ext cx="3474656" cy="641350"/>
          </a:xfrm>
          <a:prstGeom prst="rect">
            <a:avLst/>
          </a:prstGeom>
          <a:noFill/>
          <a:ln>
            <a:noFill/>
          </a:ln>
          <a:effectLst/>
          <a:extLst>
            <a:ext uri="{909E8E84-426E-40DD-AFC4-6F175D3DCCD1}">
              <a14:hiddenFill xmlns:a14="http://schemas.microsoft.com/office/drawing/2010/main">
                <a:gradFill rotWithShape="1">
                  <a:gsLst>
                    <a:gs pos="0">
                      <a:srgbClr val="767600"/>
                    </a:gs>
                    <a:gs pos="50000">
                      <a:srgbClr val="FFFF00"/>
                    </a:gs>
                    <a:gs pos="100000">
                      <a:srgbClr val="767600"/>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19175">
              <a:spcBef>
                <a:spcPct val="20000"/>
              </a:spcBef>
              <a:buChar char="•"/>
              <a:defRPr sz="3600">
                <a:solidFill>
                  <a:schemeClr val="tx1"/>
                </a:solidFill>
                <a:latin typeface="Arial" panose="020B0604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chemeClr val="accent1">
                    <a:lumMod val="50000"/>
                  </a:schemeClr>
                </a:solidFill>
                <a:hlinkClick r:id="rId6"/>
              </a:rPr>
              <a:t>@AFSAHQ</a:t>
            </a:r>
            <a:endParaRPr lang="en-US" altLang="en-US" b="1" dirty="0">
              <a:solidFill>
                <a:schemeClr val="accent1">
                  <a:lumMod val="50000"/>
                </a:schemeClr>
              </a:solidFill>
            </a:endParaRPr>
          </a:p>
        </p:txBody>
      </p:sp>
      <p:sp>
        <p:nvSpPr>
          <p:cNvPr id="3" name="Rectangle 2">
            <a:extLst>
              <a:ext uri="{FF2B5EF4-FFF2-40B4-BE49-F238E27FC236}">
                <a16:creationId xmlns:a16="http://schemas.microsoft.com/office/drawing/2014/main" id="{CFC51C4C-CD59-4905-A69A-CC0541C81031}"/>
              </a:ext>
            </a:extLst>
          </p:cNvPr>
          <p:cNvSpPr/>
          <p:nvPr/>
        </p:nvSpPr>
        <p:spPr>
          <a:xfrm>
            <a:off x="3874344" y="4810657"/>
            <a:ext cx="4879516" cy="523220"/>
          </a:xfrm>
          <a:prstGeom prst="rect">
            <a:avLst/>
          </a:prstGeom>
        </p:spPr>
        <p:txBody>
          <a:bodyPr wrap="square">
            <a:spAutoFit/>
          </a:bodyPr>
          <a:lstStyle/>
          <a:p>
            <a:pPr>
              <a:spcBef>
                <a:spcPct val="0"/>
              </a:spcBef>
            </a:pPr>
            <a:r>
              <a:rPr lang="en-US" altLang="en-US" sz="2800" b="1" dirty="0">
                <a:solidFill>
                  <a:schemeClr val="accent1">
                    <a:lumMod val="50000"/>
                  </a:schemeClr>
                </a:solidFill>
                <a:hlinkClick r:id="rId10"/>
              </a:rPr>
              <a:t>Air Force Sergeants Association</a:t>
            </a:r>
            <a:endParaRPr lang="en-US" altLang="en-US" sz="2800" b="1" dirty="0">
              <a:solidFill>
                <a:schemeClr val="accent1">
                  <a:lumMod val="50000"/>
                </a:schemeClr>
              </a:solidFill>
            </a:endParaRPr>
          </a:p>
        </p:txBody>
      </p:sp>
    </p:spTree>
    <p:extLst>
      <p:ext uri="{BB962C8B-B14F-4D97-AF65-F5344CB8AC3E}">
        <p14:creationId xmlns:p14="http://schemas.microsoft.com/office/powerpoint/2010/main" val="158875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63514" y="471232"/>
            <a:ext cx="7464972" cy="853831"/>
          </a:xfrm>
        </p:spPr>
        <p:txBody>
          <a:bodyPr>
            <a:noAutofit/>
          </a:bodyPr>
          <a:lstStyle/>
          <a:p>
            <a:pPr algn="ctr"/>
            <a:r>
              <a:rPr lang="en-US" altLang="en-US" sz="5400" b="1" dirty="0">
                <a:solidFill>
                  <a:schemeClr val="accent1">
                    <a:lumMod val="50000"/>
                  </a:schemeClr>
                </a:solidFill>
                <a:latin typeface="Calibri" panose="020F0502020204030204" pitchFamily="34" charset="0"/>
              </a:rPr>
              <a:t>AFSA Preamble</a:t>
            </a:r>
          </a:p>
        </p:txBody>
      </p:sp>
      <p:sp>
        <p:nvSpPr>
          <p:cNvPr id="7" name="Content Placeholder 2">
            <a:extLst>
              <a:ext uri="{FF2B5EF4-FFF2-40B4-BE49-F238E27FC236}">
                <a16:creationId xmlns:a16="http://schemas.microsoft.com/office/drawing/2014/main" id="{50C4A91C-4784-44A0-8458-BF7813D54DE7}"/>
              </a:ext>
            </a:extLst>
          </p:cNvPr>
          <p:cNvSpPr>
            <a:spLocks noGrp="1"/>
          </p:cNvSpPr>
          <p:nvPr>
            <p:ph idx="1"/>
          </p:nvPr>
        </p:nvSpPr>
        <p:spPr>
          <a:xfrm>
            <a:off x="2026228" y="1741898"/>
            <a:ext cx="8139544" cy="4195081"/>
          </a:xfrm>
        </p:spPr>
        <p:txBody>
          <a:bodyPr/>
          <a:lstStyle/>
          <a:p>
            <a:pPr marL="0" indent="0" algn="ctr">
              <a:buNone/>
            </a:pPr>
            <a:r>
              <a:rPr lang="en-US" sz="2800" b="1" dirty="0">
                <a:solidFill>
                  <a:schemeClr val="accent1">
                    <a:lumMod val="50000"/>
                  </a:schemeClr>
                </a:solidFill>
              </a:rPr>
              <a:t>With reverence for God and Country, and being ever mindful of our responsibility to aid in maintaining a superior defense for our beloved country; our interest in the welfare of persons who served and are serving in the Air Force; our devotion to our fellow enlisted members and their families in fortune and distress; and our reverence for the memory of those departed; we unite to further the aims and objectives of this association. </a:t>
            </a:r>
            <a:endParaRPr lang="en-US" sz="2800" b="1" dirty="0">
              <a:solidFill>
                <a:schemeClr val="accent1">
                  <a:lumMod val="50000"/>
                </a:schemeClr>
              </a:solidFill>
              <a:highlight>
                <a:srgbClr val="FFFF00"/>
              </a:highlight>
            </a:endParaRPr>
          </a:p>
        </p:txBody>
      </p:sp>
    </p:spTree>
    <p:extLst>
      <p:ext uri="{BB962C8B-B14F-4D97-AF65-F5344CB8AC3E}">
        <p14:creationId xmlns:p14="http://schemas.microsoft.com/office/powerpoint/2010/main" val="21094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6" name="Title 1">
            <a:extLst>
              <a:ext uri="{FF2B5EF4-FFF2-40B4-BE49-F238E27FC236}">
                <a16:creationId xmlns:a16="http://schemas.microsoft.com/office/drawing/2014/main" id="{BD020B4D-C301-4E32-8F4C-119F7AD2FC3D}"/>
              </a:ext>
            </a:extLst>
          </p:cNvPr>
          <p:cNvSpPr>
            <a:spLocks noGrp="1"/>
          </p:cNvSpPr>
          <p:nvPr>
            <p:ph type="title"/>
          </p:nvPr>
        </p:nvSpPr>
        <p:spPr>
          <a:xfrm>
            <a:off x="2363514" y="471232"/>
            <a:ext cx="7464972" cy="853831"/>
          </a:xfrm>
        </p:spPr>
        <p:txBody>
          <a:bodyPr>
            <a:noAutofit/>
          </a:bodyPr>
          <a:lstStyle/>
          <a:p>
            <a:pPr algn="ctr"/>
            <a:r>
              <a:rPr lang="en-US" altLang="en-US" sz="5400" b="1" dirty="0">
                <a:solidFill>
                  <a:schemeClr val="accent1">
                    <a:lumMod val="50000"/>
                  </a:schemeClr>
                </a:solidFill>
                <a:latin typeface="+mn-lt"/>
              </a:rPr>
              <a:t>AFSA Mission</a:t>
            </a:r>
          </a:p>
        </p:txBody>
      </p:sp>
      <p:sp>
        <p:nvSpPr>
          <p:cNvPr id="7" name="Content Placeholder 2">
            <a:extLst>
              <a:ext uri="{FF2B5EF4-FFF2-40B4-BE49-F238E27FC236}">
                <a16:creationId xmlns:a16="http://schemas.microsoft.com/office/drawing/2014/main" id="{50C4A91C-4784-44A0-8458-BF7813D54DE7}"/>
              </a:ext>
            </a:extLst>
          </p:cNvPr>
          <p:cNvSpPr>
            <a:spLocks noGrp="1"/>
          </p:cNvSpPr>
          <p:nvPr>
            <p:ph idx="1"/>
          </p:nvPr>
        </p:nvSpPr>
        <p:spPr>
          <a:xfrm>
            <a:off x="2026228" y="2284509"/>
            <a:ext cx="8139544" cy="4195081"/>
          </a:xfrm>
        </p:spPr>
        <p:txBody>
          <a:bodyPr/>
          <a:lstStyle/>
          <a:p>
            <a:pPr marL="0" indent="0" algn="ctr">
              <a:buNone/>
            </a:pPr>
            <a:r>
              <a:rPr lang="en-US" b="1" dirty="0">
                <a:solidFill>
                  <a:schemeClr val="accent1">
                    <a:lumMod val="50000"/>
                  </a:schemeClr>
                </a:solidFill>
              </a:rPr>
              <a:t>To advocate improved quality-of-life and economic fairness to support the well-being of our enlisted members and their families. </a:t>
            </a:r>
          </a:p>
          <a:p>
            <a:pPr marL="0" indent="0" algn="ctr">
              <a:buNone/>
            </a:pPr>
            <a:endParaRPr lang="en-US" sz="2800" b="1" dirty="0">
              <a:solidFill>
                <a:schemeClr val="accent1">
                  <a:lumMod val="50000"/>
                </a:schemeClr>
              </a:solidFill>
              <a:highlight>
                <a:srgbClr val="FFFF00"/>
              </a:highlight>
            </a:endParaRPr>
          </a:p>
        </p:txBody>
      </p:sp>
    </p:spTree>
    <p:extLst>
      <p:ext uri="{BB962C8B-B14F-4D97-AF65-F5344CB8AC3E}">
        <p14:creationId xmlns:p14="http://schemas.microsoft.com/office/powerpoint/2010/main" val="149167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2808889" y="508801"/>
            <a:ext cx="6574222" cy="778587"/>
          </a:xfrm>
        </p:spPr>
        <p:txBody>
          <a:bodyPr>
            <a:noAutofit/>
          </a:bodyPr>
          <a:lstStyle/>
          <a:p>
            <a:pPr algn="ctr"/>
            <a:r>
              <a:rPr lang="en-US" sz="5400" b="1" dirty="0">
                <a:solidFill>
                  <a:schemeClr val="accent1">
                    <a:lumMod val="50000"/>
                  </a:schemeClr>
                </a:solidFill>
                <a:latin typeface="+mn-lt"/>
              </a:rPr>
              <a:t>AFSA Vision</a:t>
            </a:r>
            <a:r>
              <a:rPr lang="en-US" sz="5400" b="1" dirty="0">
                <a:solidFill>
                  <a:srgbClr val="FFC000"/>
                </a:solidFill>
                <a:latin typeface="+mn-lt"/>
              </a:rPr>
              <a:t> </a:t>
            </a: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2324099" y="1628949"/>
            <a:ext cx="7543801" cy="3866879"/>
          </a:xfrm>
        </p:spPr>
        <p:txBody>
          <a:bodyPr/>
          <a:lstStyle/>
          <a:p>
            <a:pPr marL="0" indent="0" algn="ctr">
              <a:buNone/>
            </a:pPr>
            <a:r>
              <a:rPr lang="en-US" sz="3600" b="1" dirty="0">
                <a:solidFill>
                  <a:schemeClr val="accent1">
                    <a:lumMod val="50000"/>
                  </a:schemeClr>
                </a:solidFill>
              </a:rPr>
              <a:t>To be the premier professional military and veteran service organization of choice for the enlisted corps and their families. </a:t>
            </a:r>
            <a:endParaRPr lang="en-US" sz="3600" b="1" dirty="0">
              <a:solidFill>
                <a:schemeClr val="accent1">
                  <a:lumMod val="50000"/>
                </a:schemeClr>
              </a:solidFill>
              <a:highlight>
                <a:srgbClr val="FFFF00"/>
              </a:highlight>
            </a:endParaRPr>
          </a:p>
          <a:p>
            <a:endParaRPr lang="en-US" sz="2800" b="1" dirty="0">
              <a:solidFill>
                <a:srgbClr val="FFC000"/>
              </a:solidFill>
            </a:endParaRPr>
          </a:p>
        </p:txBody>
      </p:sp>
    </p:spTree>
    <p:extLst>
      <p:ext uri="{BB962C8B-B14F-4D97-AF65-F5344CB8AC3E}">
        <p14:creationId xmlns:p14="http://schemas.microsoft.com/office/powerpoint/2010/main" val="247898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986588" y="508801"/>
            <a:ext cx="10154653" cy="778587"/>
          </a:xfrm>
        </p:spPr>
        <p:txBody>
          <a:bodyPr>
            <a:noAutofit/>
          </a:bodyPr>
          <a:lstStyle/>
          <a:p>
            <a:pPr algn="ctr"/>
            <a:r>
              <a:rPr lang="en-US" altLang="en-US" sz="4000" b="1" dirty="0">
                <a:solidFill>
                  <a:schemeClr val="accent1">
                    <a:lumMod val="50000"/>
                  </a:schemeClr>
                </a:solidFill>
                <a:latin typeface="Calibri" panose="020F0502020204030204" pitchFamily="34" charset="0"/>
              </a:rPr>
              <a:t>Overview of the Legislative Process</a:t>
            </a:r>
            <a:endParaRPr lang="en-US" sz="4000" b="1" dirty="0">
              <a:solidFill>
                <a:schemeClr val="accent1">
                  <a:lumMod val="50000"/>
                </a:schemeClr>
              </a:solidFill>
              <a:latin typeface="+mn-lt"/>
            </a:endParaRP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259656" y="1605808"/>
            <a:ext cx="7543801" cy="3866879"/>
          </a:xfrm>
        </p:spPr>
        <p:txBody>
          <a:bodyPr>
            <a:normAutofit/>
          </a:bodyPr>
          <a:lstStyle/>
          <a:p>
            <a:r>
              <a:rPr lang="en-US" sz="2000" dirty="0">
                <a:solidFill>
                  <a:schemeClr val="accent1">
                    <a:lumMod val="50000"/>
                  </a:schemeClr>
                </a:solidFill>
              </a:rPr>
              <a:t>The process by which a bill becomes law is rarely predictable and can vary significantly from bill to bill. In fact, for many bills, the process will not follow the sequence of congressional stages that are often understood to make up the legislative process. </a:t>
            </a:r>
          </a:p>
          <a:p>
            <a:pPr marL="0" indent="0">
              <a:buNone/>
            </a:pPr>
            <a:endParaRPr lang="en-US" sz="2000" dirty="0">
              <a:solidFill>
                <a:schemeClr val="accent1">
                  <a:lumMod val="50000"/>
                </a:schemeClr>
              </a:solidFill>
            </a:endParaRPr>
          </a:p>
          <a:p>
            <a:r>
              <a:rPr lang="en-US" sz="2000" dirty="0">
                <a:solidFill>
                  <a:schemeClr val="accent1">
                    <a:lumMod val="50000"/>
                  </a:schemeClr>
                </a:solidFill>
              </a:rPr>
              <a:t>The slides that follow present a more detailed look at each of the common stages through which a bill may move, but keep in mind that complications and variations abound in practice.</a:t>
            </a:r>
            <a:endParaRPr lang="en-US" sz="2000" b="1" dirty="0">
              <a:solidFill>
                <a:schemeClr val="accent1">
                  <a:lumMod val="50000"/>
                </a:schemeClr>
              </a:solidFill>
            </a:endParaRPr>
          </a:p>
        </p:txBody>
      </p:sp>
      <p:pic>
        <p:nvPicPr>
          <p:cNvPr id="1026" name="Picture 2" descr="Image may contain: text that says 'OCTOBER 4-10,2 2020 SERGEANTS ASCANION AFSA FORCE AR Virtual LEGISLATIVE AWARENESS Week OCTOBER 10 2020'">
            <a:extLst>
              <a:ext uri="{FF2B5EF4-FFF2-40B4-BE49-F238E27FC236}">
                <a16:creationId xmlns:a16="http://schemas.microsoft.com/office/drawing/2014/main" id="{7EB255F8-287F-4CD5-AE9D-2B7FBD14E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238" y="1605808"/>
            <a:ext cx="4060106" cy="405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7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986588" y="508801"/>
            <a:ext cx="10154653" cy="778587"/>
          </a:xfrm>
        </p:spPr>
        <p:txBody>
          <a:bodyPr>
            <a:noAutofit/>
          </a:bodyPr>
          <a:lstStyle/>
          <a:p>
            <a:pPr algn="ctr"/>
            <a:r>
              <a:rPr lang="en-US" altLang="en-US" sz="4000" b="1" dirty="0">
                <a:solidFill>
                  <a:schemeClr val="accent1">
                    <a:lumMod val="50000"/>
                  </a:schemeClr>
                </a:solidFill>
                <a:latin typeface="Calibri" panose="020F0502020204030204" pitchFamily="34" charset="0"/>
              </a:rPr>
              <a:t>Overview of the Legislative Process:</a:t>
            </a:r>
            <a:br>
              <a:rPr lang="en-US" altLang="en-US" sz="4000" b="1" dirty="0">
                <a:solidFill>
                  <a:schemeClr val="accent1">
                    <a:lumMod val="50000"/>
                  </a:schemeClr>
                </a:solidFill>
                <a:latin typeface="Calibri" panose="020F0502020204030204" pitchFamily="34" charset="0"/>
              </a:rPr>
            </a:br>
            <a:r>
              <a:rPr lang="en-US" altLang="en-US" sz="4000" b="1" dirty="0">
                <a:solidFill>
                  <a:schemeClr val="accent1">
                    <a:lumMod val="50000"/>
                  </a:schemeClr>
                </a:solidFill>
                <a:latin typeface="Calibri" panose="020F0502020204030204" pitchFamily="34" charset="0"/>
              </a:rPr>
              <a:t>Introduction of Bills</a:t>
            </a:r>
            <a:endParaRPr lang="en-US" sz="4000" b="1" dirty="0">
              <a:solidFill>
                <a:schemeClr val="accent1">
                  <a:lumMod val="50000"/>
                </a:schemeClr>
              </a:solidFill>
              <a:latin typeface="+mn-lt"/>
            </a:endParaRP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387191" y="1523267"/>
            <a:ext cx="11417618" cy="3866879"/>
          </a:xfrm>
        </p:spPr>
        <p:txBody>
          <a:bodyPr>
            <a:normAutofit fontScale="62500" lnSpcReduction="20000"/>
          </a:bodyPr>
          <a:lstStyle/>
          <a:p>
            <a:pPr>
              <a:lnSpc>
                <a:spcPct val="120000"/>
              </a:lnSpc>
            </a:pPr>
            <a:r>
              <a:rPr lang="en-US" dirty="0">
                <a:solidFill>
                  <a:schemeClr val="accent1">
                    <a:lumMod val="50000"/>
                  </a:schemeClr>
                </a:solidFill>
              </a:rPr>
              <a:t>Bills and joint resolutions may become law if enacted during the two-year Congress in which they were introduced. </a:t>
            </a:r>
          </a:p>
          <a:p>
            <a:pPr>
              <a:lnSpc>
                <a:spcPct val="120000"/>
              </a:lnSpc>
            </a:pPr>
            <a:r>
              <a:rPr lang="en-US" dirty="0">
                <a:solidFill>
                  <a:schemeClr val="accent1">
                    <a:lumMod val="50000"/>
                  </a:schemeClr>
                </a:solidFill>
              </a:rPr>
              <a:t>Only members of each chamber may introduce legislation, though occasionally a member introduces legislation by request of the President. </a:t>
            </a:r>
          </a:p>
          <a:p>
            <a:pPr>
              <a:lnSpc>
                <a:spcPct val="120000"/>
              </a:lnSpc>
            </a:pPr>
            <a:r>
              <a:rPr lang="en-US" dirty="0">
                <a:solidFill>
                  <a:schemeClr val="accent1">
                    <a:lumMod val="50000"/>
                  </a:schemeClr>
                </a:solidFill>
              </a:rPr>
              <a:t>In the House, a bill is introduced when it is dropped in the hopper (a wooden box on the House floor). </a:t>
            </a:r>
          </a:p>
          <a:p>
            <a:pPr>
              <a:lnSpc>
                <a:spcPct val="120000"/>
              </a:lnSpc>
            </a:pPr>
            <a:r>
              <a:rPr lang="en-US" dirty="0">
                <a:solidFill>
                  <a:schemeClr val="accent1">
                    <a:lumMod val="50000"/>
                  </a:schemeClr>
                </a:solidFill>
              </a:rPr>
              <a:t>In the Senate, the bill is submitted to clerks on the Senate floor. Upon introduction, the bill will receive a designation based on the chamber of introduction.</a:t>
            </a:r>
          </a:p>
          <a:p>
            <a:pPr>
              <a:lnSpc>
                <a:spcPct val="120000"/>
              </a:lnSpc>
            </a:pPr>
            <a:r>
              <a:rPr lang="en-US" dirty="0">
                <a:solidFill>
                  <a:schemeClr val="accent1">
                    <a:lumMod val="50000"/>
                  </a:schemeClr>
                </a:solidFill>
              </a:rPr>
              <a:t>Most bills fall under the jurisdiction of one committee. If multiple committees are involved and receive the bill, each committee may work only on the portion of the bill under its jurisdiction. One of those committees will be designated the primary committee of jurisdiction and will likely take the lead on any action that may occur.</a:t>
            </a:r>
          </a:p>
          <a:p>
            <a:pPr>
              <a:lnSpc>
                <a:spcPct val="120000"/>
              </a:lnSpc>
            </a:pPr>
            <a:r>
              <a:rPr lang="en-US" dirty="0">
                <a:solidFill>
                  <a:schemeClr val="accent1">
                    <a:lumMod val="50000"/>
                  </a:schemeClr>
                </a:solidFill>
              </a:rPr>
              <a:t>It will also receive a number, which typically is the next number available in sequence during that two-year Congress.</a:t>
            </a:r>
            <a:endParaRPr lang="en-US" sz="2800" dirty="0">
              <a:solidFill>
                <a:schemeClr val="accent1">
                  <a:lumMod val="50000"/>
                </a:schemeClr>
              </a:solidFill>
            </a:endParaRPr>
          </a:p>
        </p:txBody>
      </p:sp>
    </p:spTree>
    <p:extLst>
      <p:ext uri="{BB962C8B-B14F-4D97-AF65-F5344CB8AC3E}">
        <p14:creationId xmlns:p14="http://schemas.microsoft.com/office/powerpoint/2010/main" val="130078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986588" y="508801"/>
            <a:ext cx="10154653" cy="778587"/>
          </a:xfrm>
        </p:spPr>
        <p:txBody>
          <a:bodyPr>
            <a:noAutofit/>
          </a:bodyPr>
          <a:lstStyle/>
          <a:p>
            <a:pPr algn="ctr"/>
            <a:r>
              <a:rPr lang="en-US" altLang="en-US" sz="4000" b="1" dirty="0">
                <a:solidFill>
                  <a:schemeClr val="accent1">
                    <a:lumMod val="50000"/>
                  </a:schemeClr>
                </a:solidFill>
                <a:latin typeface="Calibri" panose="020F0502020204030204" pitchFamily="34" charset="0"/>
              </a:rPr>
              <a:t>Overview of the Legislative Process:</a:t>
            </a:r>
            <a:br>
              <a:rPr lang="en-US" altLang="en-US" sz="4000" b="1" dirty="0">
                <a:solidFill>
                  <a:schemeClr val="accent1">
                    <a:lumMod val="50000"/>
                  </a:schemeClr>
                </a:solidFill>
                <a:latin typeface="Calibri" panose="020F0502020204030204" pitchFamily="34" charset="0"/>
              </a:rPr>
            </a:br>
            <a:r>
              <a:rPr lang="en-US" altLang="en-US" sz="4000" b="1" dirty="0">
                <a:solidFill>
                  <a:schemeClr val="accent1">
                    <a:lumMod val="50000"/>
                  </a:schemeClr>
                </a:solidFill>
                <a:latin typeface="Calibri" panose="020F0502020204030204" pitchFamily="34" charset="0"/>
              </a:rPr>
              <a:t>Committee Consideration</a:t>
            </a:r>
            <a:endParaRPr lang="en-US" sz="4000" b="1" dirty="0">
              <a:solidFill>
                <a:schemeClr val="accent1">
                  <a:lumMod val="50000"/>
                </a:schemeClr>
              </a:solidFill>
              <a:latin typeface="+mn-lt"/>
            </a:endParaRP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387191" y="1523267"/>
            <a:ext cx="11417618" cy="3866879"/>
          </a:xfrm>
        </p:spPr>
        <p:txBody>
          <a:bodyPr>
            <a:normAutofit/>
          </a:bodyPr>
          <a:lstStyle/>
          <a:p>
            <a:pPr>
              <a:lnSpc>
                <a:spcPct val="120000"/>
              </a:lnSpc>
            </a:pPr>
            <a:r>
              <a:rPr lang="en-US" sz="1800" dirty="0">
                <a:solidFill>
                  <a:schemeClr val="accent1">
                    <a:lumMod val="50000"/>
                  </a:schemeClr>
                </a:solidFill>
              </a:rPr>
              <a:t>The first formal committee action on a bill or issue might be a hearing, which provides a forum at which committee members and the public can hear about the strengths and weaknesses of a proposal from selected parties.</a:t>
            </a:r>
          </a:p>
          <a:p>
            <a:pPr>
              <a:lnSpc>
                <a:spcPct val="120000"/>
              </a:lnSpc>
            </a:pPr>
            <a:r>
              <a:rPr lang="en-US" sz="1800" dirty="0">
                <a:solidFill>
                  <a:schemeClr val="accent1">
                    <a:lumMod val="50000"/>
                  </a:schemeClr>
                </a:solidFill>
              </a:rPr>
              <a:t>While these hearings provide the formal public setting at which feedback is solicited on the policy proposal, committee members and staff engage in additional assessment of the approach through informal briefings and other mechanisms. Also note that a hearing is not required from a procedural standpoint for a bill to receive further action from the committee.</a:t>
            </a:r>
          </a:p>
          <a:p>
            <a:pPr>
              <a:lnSpc>
                <a:spcPct val="120000"/>
              </a:lnSpc>
            </a:pPr>
            <a:r>
              <a:rPr lang="en-US" sz="1800" dirty="0">
                <a:solidFill>
                  <a:schemeClr val="accent1">
                    <a:lumMod val="50000"/>
                  </a:schemeClr>
                </a:solidFill>
              </a:rPr>
              <a:t>A committee markup is the key formal step a committee ultimately takes for the bill to advance to the floor. A markup concludes when the committee agrees, by majority vote, to report the bill to the chamber. </a:t>
            </a:r>
          </a:p>
          <a:p>
            <a:pPr>
              <a:lnSpc>
                <a:spcPct val="120000"/>
              </a:lnSpc>
            </a:pPr>
            <a:r>
              <a:rPr lang="en-US" sz="1800" dirty="0">
                <a:solidFill>
                  <a:schemeClr val="accent1">
                    <a:lumMod val="50000"/>
                  </a:schemeClr>
                </a:solidFill>
              </a:rPr>
              <a:t>Most House and Senate committees establish subcommittees – subpanels of the full committee where members can further focus on specific elements of the policy area. </a:t>
            </a:r>
          </a:p>
        </p:txBody>
      </p:sp>
    </p:spTree>
    <p:extLst>
      <p:ext uri="{BB962C8B-B14F-4D97-AF65-F5344CB8AC3E}">
        <p14:creationId xmlns:p14="http://schemas.microsoft.com/office/powerpoint/2010/main" val="181959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A8130-8822-45FF-9A09-980BCACE5679}"/>
              </a:ext>
            </a:extLst>
          </p:cNvPr>
          <p:cNvPicPr>
            <a:picLocks noChangeAspect="1"/>
          </p:cNvPicPr>
          <p:nvPr/>
        </p:nvPicPr>
        <p:blipFill>
          <a:blip r:embed="rId2"/>
          <a:stretch>
            <a:fillRect/>
          </a:stretch>
        </p:blipFill>
        <p:spPr>
          <a:xfrm>
            <a:off x="0" y="5791108"/>
            <a:ext cx="7748688" cy="1066892"/>
          </a:xfrm>
          <a:prstGeom prst="rect">
            <a:avLst/>
          </a:prstGeom>
        </p:spPr>
      </p:pic>
      <p:pic>
        <p:nvPicPr>
          <p:cNvPr id="8" name="Picture 7">
            <a:extLst>
              <a:ext uri="{FF2B5EF4-FFF2-40B4-BE49-F238E27FC236}">
                <a16:creationId xmlns:a16="http://schemas.microsoft.com/office/drawing/2014/main" id="{55397D21-15F5-4013-9D0E-5D98937248CB}"/>
              </a:ext>
            </a:extLst>
          </p:cNvPr>
          <p:cNvPicPr>
            <a:picLocks noChangeAspect="1"/>
          </p:cNvPicPr>
          <p:nvPr/>
        </p:nvPicPr>
        <p:blipFill>
          <a:blip r:embed="rId3"/>
          <a:stretch>
            <a:fillRect/>
          </a:stretch>
        </p:blipFill>
        <p:spPr>
          <a:xfrm>
            <a:off x="7394032" y="5791108"/>
            <a:ext cx="4797968" cy="1066892"/>
          </a:xfrm>
          <a:prstGeom prst="rect">
            <a:avLst/>
          </a:prstGeom>
        </p:spPr>
      </p:pic>
      <p:sp>
        <p:nvSpPr>
          <p:cNvPr id="4" name="Title 1">
            <a:extLst>
              <a:ext uri="{FF2B5EF4-FFF2-40B4-BE49-F238E27FC236}">
                <a16:creationId xmlns:a16="http://schemas.microsoft.com/office/drawing/2014/main" id="{C01563CA-16A4-4148-BED8-A343B2DB1A74}"/>
              </a:ext>
            </a:extLst>
          </p:cNvPr>
          <p:cNvSpPr>
            <a:spLocks noGrp="1"/>
          </p:cNvSpPr>
          <p:nvPr>
            <p:ph type="title"/>
          </p:nvPr>
        </p:nvSpPr>
        <p:spPr>
          <a:xfrm>
            <a:off x="986588" y="508801"/>
            <a:ext cx="10154653" cy="778587"/>
          </a:xfrm>
        </p:spPr>
        <p:txBody>
          <a:bodyPr>
            <a:noAutofit/>
          </a:bodyPr>
          <a:lstStyle/>
          <a:p>
            <a:pPr algn="ctr"/>
            <a:r>
              <a:rPr lang="en-US" altLang="en-US" sz="4000" b="1" dirty="0">
                <a:solidFill>
                  <a:schemeClr val="accent1">
                    <a:lumMod val="50000"/>
                  </a:schemeClr>
                </a:solidFill>
                <a:latin typeface="Calibri" panose="020F0502020204030204" pitchFamily="34" charset="0"/>
              </a:rPr>
              <a:t>Overview of the Legislative Process:</a:t>
            </a:r>
            <a:br>
              <a:rPr lang="en-US" altLang="en-US" sz="4000" b="1" dirty="0">
                <a:solidFill>
                  <a:schemeClr val="accent1">
                    <a:lumMod val="50000"/>
                  </a:schemeClr>
                </a:solidFill>
                <a:latin typeface="Calibri" panose="020F0502020204030204" pitchFamily="34" charset="0"/>
              </a:rPr>
            </a:br>
            <a:r>
              <a:rPr lang="en-US" altLang="en-US" sz="4000" b="1" dirty="0">
                <a:solidFill>
                  <a:schemeClr val="accent1">
                    <a:lumMod val="50000"/>
                  </a:schemeClr>
                </a:solidFill>
                <a:latin typeface="Calibri" panose="020F0502020204030204" pitchFamily="34" charset="0"/>
              </a:rPr>
              <a:t>Calendars and Scheduling </a:t>
            </a:r>
            <a:endParaRPr lang="en-US" sz="4000" b="1" dirty="0">
              <a:solidFill>
                <a:schemeClr val="accent1">
                  <a:lumMod val="50000"/>
                </a:schemeClr>
              </a:solidFill>
              <a:latin typeface="+mn-lt"/>
            </a:endParaRPr>
          </a:p>
        </p:txBody>
      </p:sp>
      <p:sp>
        <p:nvSpPr>
          <p:cNvPr id="6" name="Content Placeholder 2">
            <a:extLst>
              <a:ext uri="{FF2B5EF4-FFF2-40B4-BE49-F238E27FC236}">
                <a16:creationId xmlns:a16="http://schemas.microsoft.com/office/drawing/2014/main" id="{2BDB9309-AFCE-4749-935B-93D06E9C8B58}"/>
              </a:ext>
            </a:extLst>
          </p:cNvPr>
          <p:cNvSpPr>
            <a:spLocks noGrp="1"/>
          </p:cNvSpPr>
          <p:nvPr>
            <p:ph idx="1"/>
          </p:nvPr>
        </p:nvSpPr>
        <p:spPr>
          <a:xfrm>
            <a:off x="387191" y="1523267"/>
            <a:ext cx="11417618" cy="3866879"/>
          </a:xfrm>
        </p:spPr>
        <p:txBody>
          <a:bodyPr>
            <a:normAutofit/>
          </a:bodyPr>
          <a:lstStyle/>
          <a:p>
            <a:pPr>
              <a:lnSpc>
                <a:spcPct val="120000"/>
              </a:lnSpc>
            </a:pPr>
            <a:r>
              <a:rPr lang="en-US" sz="1600" dirty="0">
                <a:solidFill>
                  <a:schemeClr val="accent1">
                    <a:lumMod val="50000"/>
                  </a:schemeClr>
                </a:solidFill>
              </a:rPr>
              <a:t>When a committee has reported a bill, it is place on one of the respective chamber’s calendars. The bills on the calendars are not guaranteed floor consideration. Many will never be brought up on the floor during a two-year Congress cycle. </a:t>
            </a:r>
          </a:p>
          <a:p>
            <a:pPr>
              <a:lnSpc>
                <a:spcPct val="120000"/>
              </a:lnSpc>
            </a:pPr>
            <a:r>
              <a:rPr lang="en-US" sz="1600" dirty="0">
                <a:solidFill>
                  <a:schemeClr val="accent1">
                    <a:lumMod val="50000"/>
                  </a:schemeClr>
                </a:solidFill>
              </a:rPr>
              <a:t>In the House, majority party leadership decides which bills the House will consider. Leadership may ask the Rules Committee to start the process of bringing a specific bill to the floor for more lengthy consideration and possible amendments. </a:t>
            </a:r>
          </a:p>
          <a:p>
            <a:pPr>
              <a:lnSpc>
                <a:spcPct val="120000"/>
              </a:lnSpc>
            </a:pPr>
            <a:r>
              <a:rPr lang="en-US" sz="1600" dirty="0">
                <a:solidFill>
                  <a:schemeClr val="accent1">
                    <a:lumMod val="50000"/>
                  </a:schemeClr>
                </a:solidFill>
              </a:rPr>
              <a:t>The Senate can take up a bill is by agreeing to a motion to proceed to it. Once a Senator – typically the majority leader – makes such a motion that the Senate proceed to a certain bill, the Senate can then normally debate the motion to proceed. If it eventually agrees to the motion by a majority vote, the Senate can then begin consideration of the bill. </a:t>
            </a:r>
          </a:p>
          <a:p>
            <a:pPr>
              <a:lnSpc>
                <a:spcPct val="120000"/>
              </a:lnSpc>
            </a:pPr>
            <a:r>
              <a:rPr lang="en-US" sz="1600" dirty="0">
                <a:solidFill>
                  <a:schemeClr val="accent1">
                    <a:lumMod val="50000"/>
                  </a:schemeClr>
                </a:solidFill>
              </a:rPr>
              <a:t>In both chambers, party leaders keep their membership informed of the anticipated floor schedule using various methods – like periodic whip notices or other frequent communications.</a:t>
            </a:r>
          </a:p>
        </p:txBody>
      </p:sp>
    </p:spTree>
    <p:extLst>
      <p:ext uri="{BB962C8B-B14F-4D97-AF65-F5344CB8AC3E}">
        <p14:creationId xmlns:p14="http://schemas.microsoft.com/office/powerpoint/2010/main" val="3242829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2810</Words>
  <Application>Microsoft Office PowerPoint</Application>
  <PresentationFormat>Widescreen</PresentationFormat>
  <Paragraphs>204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AFSA’s Virtual Legislative Awareness Week   October 4th - October 10th </vt:lpstr>
      <vt:lpstr>Virtual Legislative Awareness Week Schedule </vt:lpstr>
      <vt:lpstr>AFSA Preamble</vt:lpstr>
      <vt:lpstr>AFSA Mission</vt:lpstr>
      <vt:lpstr>AFSA Vision </vt:lpstr>
      <vt:lpstr>Overview of the Legislative Process</vt:lpstr>
      <vt:lpstr>Overview of the Legislative Process: Introduction of Bills</vt:lpstr>
      <vt:lpstr>Overview of the Legislative Process: Committee Consideration</vt:lpstr>
      <vt:lpstr>Overview of the Legislative Process: Calendars and Scheduling </vt:lpstr>
      <vt:lpstr>Overview of the Legislative Process: House Floor</vt:lpstr>
      <vt:lpstr>Overview of the Legislative Process: Senate Floor</vt:lpstr>
      <vt:lpstr>Overview of the Legislative Process: Resolution</vt:lpstr>
      <vt:lpstr>Overview of the Legislative Process: Presidential Actions</vt:lpstr>
      <vt:lpstr>Monday “Families First” Advocacy Day </vt:lpstr>
      <vt:lpstr>Tuesday “Military Healthcare” Advocacy Day  </vt:lpstr>
      <vt:lpstr>Tuesday “Military Healthcare” Advocacy Day  </vt:lpstr>
      <vt:lpstr>Tuesday “Military Healthcare” Advocacy Day  </vt:lpstr>
      <vt:lpstr>Tuesday “Military Healthcare” Advocacy Day  </vt:lpstr>
      <vt:lpstr> Wednesday “Suicide Prevention and Mental Healthcare” Advocacy Day  </vt:lpstr>
      <vt:lpstr>Friday “Concurrent Receipt Legislation” Advocacy Day   </vt:lpstr>
      <vt:lpstr>Friday “Concurrent Receipt Legislation” Advocacy Day  </vt:lpstr>
      <vt:lpstr>Saturday “Toxic Exposure and Agent Orange Healthcare” Advocacy Day </vt:lpstr>
      <vt:lpstr> Saturday “Toxic Exposure and Agent Orange Healthcare” Advocacy Day   </vt:lpstr>
      <vt:lpstr>AFSA LEGISLATIVE ACCOMPLISHMENTS 2019</vt:lpstr>
      <vt:lpstr>Interact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Padgett</dc:creator>
  <cp:lastModifiedBy>Marshall Padgett</cp:lastModifiedBy>
  <cp:revision>7</cp:revision>
  <dcterms:created xsi:type="dcterms:W3CDTF">2020-10-01T19:43:26Z</dcterms:created>
  <dcterms:modified xsi:type="dcterms:W3CDTF">2020-10-02T17:55:46Z</dcterms:modified>
</cp:coreProperties>
</file>