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54" autoAdjust="0"/>
  </p:normalViewPr>
  <p:slideViewPr>
    <p:cSldViewPr>
      <p:cViewPr varScale="1">
        <p:scale>
          <a:sx n="71" d="100"/>
          <a:sy n="71" d="100"/>
        </p:scale>
        <p:origin x="103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9B4D4A-9651-427C-89D0-24AA480D1B08}" type="datetimeFigureOut">
              <a:rPr lang="en-US"/>
              <a:pPr>
                <a:defRPr/>
              </a:pPr>
              <a:t>3/7/2016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1679C2B-CB9F-4240-AA5E-668D0034E82C}" type="slidenum">
              <a:rPr lang="en-US" altLang="en-US"/>
              <a:pPr/>
              <a:t>‹#›</a:t>
            </a:fld>
            <a:endParaRPr lang="en-US" altLang="en-US"/>
          </a:p>
        </p:txBody>
      </p:sp>
    </p:spTree>
    <p:extLst>
      <p:ext uri="{BB962C8B-B14F-4D97-AF65-F5344CB8AC3E}">
        <p14:creationId xmlns:p14="http://schemas.microsoft.com/office/powerpoint/2010/main" val="1431058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18471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986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6951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2484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41156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4394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8161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0691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4550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48548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1786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0931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0877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6303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02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04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6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62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74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7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08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65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09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606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DBBCE2-634E-4081-AE0F-A5F3541D515F}" type="datetimeFigureOut">
              <a:rPr lang="en-US" smtClean="0"/>
              <a:pPr>
                <a:defRPr/>
              </a:pPr>
              <a:t>3/7/2016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3BC6A-EABE-44C2-8E59-3B5E94490847}" type="slidenum">
              <a:rPr lang="en-US" altLang="en-US" smtClean="0"/>
              <a:pPr/>
              <a:t>‹#›</a:t>
            </a:fld>
            <a:endParaRPr lang="en-US" altLang="en-US"/>
          </a:p>
        </p:txBody>
      </p:sp>
    </p:spTree>
    <p:extLst>
      <p:ext uri="{BB962C8B-B14F-4D97-AF65-F5344CB8AC3E}">
        <p14:creationId xmlns:p14="http://schemas.microsoft.com/office/powerpoint/2010/main" val="1521302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hqafs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600200" y="457200"/>
            <a:ext cx="9144000" cy="2387600"/>
          </a:xfrm>
        </p:spPr>
        <p:txBody>
          <a:bodyPr/>
          <a:lstStyle/>
          <a:p>
            <a:r>
              <a:rPr lang="en-US" sz="3600" b="1" dirty="0">
                <a:solidFill>
                  <a:schemeClr val="accent1">
                    <a:lumMod val="75000"/>
                  </a:schemeClr>
                </a:solidFill>
              </a:rPr>
              <a:t>AFSA Website New Retainer Form Process</a:t>
            </a:r>
            <a:endParaRPr lang="en-US" dirty="0"/>
          </a:p>
        </p:txBody>
      </p:sp>
      <p:sp>
        <p:nvSpPr>
          <p:cNvPr id="4" name="Subtitle 3"/>
          <p:cNvSpPr>
            <a:spLocks noGrp="1"/>
          </p:cNvSpPr>
          <p:nvPr>
            <p:ph type="subTitle" idx="1"/>
          </p:nvPr>
        </p:nvSpPr>
        <p:spPr/>
        <p:txBody>
          <a:bodyPr/>
          <a:lstStyle/>
          <a:p>
            <a:r>
              <a:rPr lang="en-US" b="1" dirty="0">
                <a:solidFill>
                  <a:schemeClr val="accent1">
                    <a:lumMod val="75000"/>
                  </a:schemeClr>
                </a:solidFill>
              </a:rPr>
              <a:t> March 2015 – IVP Tim Litherland (Updated August 2015)</a:t>
            </a:r>
            <a:endParaRPr lang="en-US" dirty="0"/>
          </a:p>
        </p:txBody>
      </p:sp>
    </p:spTree>
    <p:extLst>
      <p:ext uri="{BB962C8B-B14F-4D97-AF65-F5344CB8AC3E}">
        <p14:creationId xmlns:p14="http://schemas.microsoft.com/office/powerpoint/2010/main" val="418575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r="50812"/>
          <a:stretch>
            <a:fillRect/>
          </a:stretch>
        </p:blipFill>
        <p:spPr bwMode="auto">
          <a:xfrm>
            <a:off x="2895600" y="792163"/>
            <a:ext cx="83058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2907792" y="3581400"/>
            <a:ext cx="1588008" cy="457200"/>
          </a:xfrm>
          <a:prstGeom prst="rightArrow">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black"/>
                </a:solidFill>
                <a:effectLst/>
                <a:uLnTx/>
                <a:uFillTx/>
                <a:latin typeface="Calibri"/>
                <a:ea typeface="+mn-ea"/>
                <a:cs typeface="+mn-cs"/>
              </a:rPr>
              <a:t>“How to” slide shows </a:t>
            </a:r>
          </a:p>
        </p:txBody>
      </p:sp>
      <p:sp>
        <p:nvSpPr>
          <p:cNvPr id="8" name="Rounded Rectangle 7"/>
          <p:cNvSpPr/>
          <p:nvPr/>
        </p:nvSpPr>
        <p:spPr>
          <a:xfrm>
            <a:off x="2476500" y="152400"/>
            <a:ext cx="8191500" cy="1447800"/>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prstClr val="black"/>
                </a:solidFill>
                <a:effectLst/>
                <a:uLnTx/>
                <a:uFillTx/>
                <a:latin typeface="Calibri"/>
                <a:ea typeface="+mn-ea"/>
                <a:cs typeface="+mn-cs"/>
              </a:rPr>
              <a:t>Update:</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HQs recently updated the “Recruiter/Retainer Tools” under the Resources tab.  You must login to access this part of the website.  There are additional tools here to allow you to sign up multiple new members at once and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uploadable</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membership and retainer forms.  Go explore the site and these tools!</a:t>
            </a:r>
          </a:p>
        </p:txBody>
      </p:sp>
      <p:sp>
        <p:nvSpPr>
          <p:cNvPr id="9" name="Left-Right Arrow 8"/>
          <p:cNvSpPr/>
          <p:nvPr/>
        </p:nvSpPr>
        <p:spPr>
          <a:xfrm>
            <a:off x="5448300" y="4343400"/>
            <a:ext cx="1943100" cy="762000"/>
          </a:xfrm>
          <a:prstGeom prst="leftRightArrow">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black"/>
                </a:solidFill>
                <a:effectLst/>
                <a:uLnTx/>
                <a:uFillTx/>
                <a:latin typeface="Calibri"/>
                <a:ea typeface="+mn-ea"/>
                <a:cs typeface="+mn-cs"/>
              </a:rPr>
              <a:t>Click  links to access  forms &amp; help info</a:t>
            </a:r>
          </a:p>
        </p:txBody>
      </p:sp>
    </p:spTree>
    <p:extLst>
      <p:ext uri="{BB962C8B-B14F-4D97-AF65-F5344CB8AC3E}">
        <p14:creationId xmlns:p14="http://schemas.microsoft.com/office/powerpoint/2010/main" val="3730398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6" name="Picture 5"/>
          <p:cNvPicPr/>
          <p:nvPr/>
        </p:nvPicPr>
        <p:blipFill rotWithShape="1">
          <a:blip r:embed="rId4" cstate="print">
            <a:extLst>
              <a:ext uri="{28A0092B-C50C-407E-A947-70E740481C1C}">
                <a14:useLocalDpi xmlns:a14="http://schemas.microsoft.com/office/drawing/2010/main" val="0"/>
              </a:ext>
            </a:extLst>
          </a:blip>
          <a:srcRect r="50781"/>
          <a:stretch/>
        </p:blipFill>
        <p:spPr bwMode="auto">
          <a:xfrm>
            <a:off x="2819400" y="1066800"/>
            <a:ext cx="7543800" cy="4419600"/>
          </a:xfrm>
          <a:prstGeom prst="rect">
            <a:avLst/>
          </a:prstGeom>
          <a:noFill/>
          <a:ln>
            <a:noFill/>
          </a:ln>
          <a:extLst>
            <a:ext uri="{53640926-AAD7-44D8-BBD7-CCE9431645EC}">
              <a14:shadowObscured xmlns:a14="http://schemas.microsoft.com/office/drawing/2010/main"/>
            </a:ext>
          </a:extLst>
        </p:spPr>
      </p:pic>
      <p:sp>
        <p:nvSpPr>
          <p:cNvPr id="7" name="Rounded Rectangle 6"/>
          <p:cNvSpPr/>
          <p:nvPr/>
        </p:nvSpPr>
        <p:spPr>
          <a:xfrm>
            <a:off x="2514599" y="228600"/>
            <a:ext cx="7848601" cy="1143000"/>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smtClean="0">
                <a:ln>
                  <a:noFill/>
                </a:ln>
                <a:solidFill>
                  <a:prstClr val="black"/>
                </a:solidFill>
                <a:effectLst/>
                <a:uLnTx/>
                <a:uFillTx/>
                <a:latin typeface="Calibri"/>
                <a:ea typeface="+mn-ea"/>
                <a:cs typeface="+mn-cs"/>
              </a:rPr>
              <a:t>Update:</a:t>
            </a:r>
            <a:r>
              <a:rPr kumimoji="0" lang="en-US" sz="1800" b="1" i="0" u="none" strike="noStrike" kern="0" cap="none" spc="0" normalizeH="0" baseline="0" noProof="0" dirty="0" smtClean="0">
                <a:ln>
                  <a:noFill/>
                </a:ln>
                <a:solidFill>
                  <a:prstClr val="black"/>
                </a:solidFill>
                <a:effectLst/>
                <a:uLnTx/>
                <a:uFillTx/>
                <a:latin typeface="Calibri"/>
                <a:ea typeface="+mn-ea"/>
                <a:cs typeface="+mn-cs"/>
              </a:rPr>
              <a:t>  This screenshot shows the next window after selecting “Retainer Form” on the last screenshot.  Note the “New” Retainer Web Form and Retainer Web Form Worksheet at the bottom on the screen.  </a:t>
            </a:r>
          </a:p>
        </p:txBody>
      </p:sp>
      <p:sp>
        <p:nvSpPr>
          <p:cNvPr id="8" name="Oval 7"/>
          <p:cNvSpPr/>
          <p:nvPr/>
        </p:nvSpPr>
        <p:spPr>
          <a:xfrm>
            <a:off x="7924800" y="3429000"/>
            <a:ext cx="2514600" cy="1371600"/>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Great new tools, you can update  changes  &amp; renew or just renew  if the member has no address, </a:t>
            </a:r>
            <a:r>
              <a:rPr kumimoji="0" lang="en-US" sz="1200" b="1" i="0" u="none" strike="noStrike" kern="0" cap="none" spc="0" normalizeH="0" baseline="0" noProof="0" dirty="0" err="1" smtClean="0">
                <a:ln>
                  <a:noFill/>
                </a:ln>
                <a:solidFill>
                  <a:prstClr val="black"/>
                </a:solidFill>
                <a:effectLst/>
                <a:uLnTx/>
                <a:uFillTx/>
                <a:latin typeface="Calibri"/>
                <a:ea typeface="+mn-ea"/>
                <a:cs typeface="+mn-cs"/>
              </a:rPr>
              <a:t>etc</a:t>
            </a:r>
            <a:r>
              <a:rPr kumimoji="0" lang="en-US" sz="1200" b="1" i="0" u="none" strike="noStrike" kern="0" cap="none" spc="0" normalizeH="0" baseline="0" noProof="0" dirty="0" smtClean="0">
                <a:ln>
                  <a:noFill/>
                </a:ln>
                <a:solidFill>
                  <a:prstClr val="black"/>
                </a:solidFill>
                <a:effectLst/>
                <a:uLnTx/>
                <a:uFillTx/>
                <a:latin typeface="Calibri"/>
                <a:ea typeface="+mn-ea"/>
                <a:cs typeface="+mn-cs"/>
              </a:rPr>
              <a:t> changes</a:t>
            </a:r>
          </a:p>
        </p:txBody>
      </p:sp>
      <p:cxnSp>
        <p:nvCxnSpPr>
          <p:cNvPr id="9" name="Straight Arrow Connector 8"/>
          <p:cNvCxnSpPr>
            <a:stCxn id="8" idx="2"/>
          </p:cNvCxnSpPr>
          <p:nvPr/>
        </p:nvCxnSpPr>
        <p:spPr>
          <a:xfrm flipH="1">
            <a:off x="5181600" y="4114800"/>
            <a:ext cx="2743200" cy="609600"/>
          </a:xfrm>
          <a:prstGeom prst="straightConnector1">
            <a:avLst/>
          </a:prstGeom>
          <a:noFill/>
          <a:ln w="9525" cap="flat" cmpd="sng" algn="ctr">
            <a:solidFill>
              <a:srgbClr val="4F81BD">
                <a:shade val="95000"/>
                <a:satMod val="105000"/>
              </a:srgbClr>
            </a:solidFill>
            <a:prstDash val="solid"/>
            <a:tailEnd type="arrow"/>
          </a:ln>
          <a:effectLst/>
        </p:spPr>
      </p:cxnSp>
      <p:cxnSp>
        <p:nvCxnSpPr>
          <p:cNvPr id="10" name="Straight Arrow Connector 9"/>
          <p:cNvCxnSpPr>
            <a:stCxn id="8" idx="4"/>
          </p:cNvCxnSpPr>
          <p:nvPr/>
        </p:nvCxnSpPr>
        <p:spPr>
          <a:xfrm flipH="1">
            <a:off x="5562600" y="4800600"/>
            <a:ext cx="3619500" cy="381000"/>
          </a:xfrm>
          <a:prstGeom prst="straightConnector1">
            <a:avLst/>
          </a:prstGeom>
          <a:noFill/>
          <a:ln w="9525" cap="flat" cmpd="sng" algn="ctr">
            <a:solidFill>
              <a:srgbClr val="4F81BD">
                <a:shade val="95000"/>
                <a:satMod val="105000"/>
              </a:srgbClr>
            </a:solidFill>
            <a:prstDash val="solid"/>
            <a:tailEnd type="arrow"/>
          </a:ln>
          <a:effectLst/>
        </p:spPr>
      </p:cxnSp>
    </p:spTree>
    <p:extLst>
      <p:ext uri="{BB962C8B-B14F-4D97-AF65-F5344CB8AC3E}">
        <p14:creationId xmlns:p14="http://schemas.microsoft.com/office/powerpoint/2010/main" val="3810458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6" name="Picture 5"/>
          <p:cNvPicPr/>
          <p:nvPr/>
        </p:nvPicPr>
        <p:blipFill rotWithShape="1">
          <a:blip r:embed="rId4">
            <a:extLst>
              <a:ext uri="{28A0092B-C50C-407E-A947-70E740481C1C}">
                <a14:useLocalDpi xmlns:a14="http://schemas.microsoft.com/office/drawing/2010/main" val="0"/>
              </a:ext>
            </a:extLst>
          </a:blip>
          <a:srcRect r="51163"/>
          <a:stretch/>
        </p:blipFill>
        <p:spPr bwMode="auto">
          <a:xfrm>
            <a:off x="2895600" y="914400"/>
            <a:ext cx="7162800" cy="4572000"/>
          </a:xfrm>
          <a:prstGeom prst="rect">
            <a:avLst/>
          </a:prstGeom>
          <a:noFill/>
          <a:ln>
            <a:noFill/>
          </a:ln>
          <a:extLst>
            <a:ext uri="{53640926-AAD7-44D8-BBD7-CCE9431645EC}">
              <a14:shadowObscured xmlns:a14="http://schemas.microsoft.com/office/drawing/2010/main"/>
            </a:ext>
          </a:extLst>
        </p:spPr>
      </p:pic>
      <p:sp>
        <p:nvSpPr>
          <p:cNvPr id="7" name="Rounded Rectangle 6"/>
          <p:cNvSpPr/>
          <p:nvPr/>
        </p:nvSpPr>
        <p:spPr>
          <a:xfrm>
            <a:off x="2530793" y="228600"/>
            <a:ext cx="7527607" cy="1371600"/>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prstClr val="black"/>
                </a:solidFill>
                <a:effectLst/>
                <a:uLnTx/>
                <a:uFillTx/>
                <a:latin typeface="Calibri"/>
                <a:ea typeface="+mn-ea"/>
                <a:cs typeface="+mn-cs"/>
              </a:rPr>
              <a:t>NEW:</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This slide shows part of the Membership Renewal </a:t>
            </a:r>
            <a:r>
              <a:rPr kumimoji="0" lang="en-US" sz="1800" b="0" i="0" u="sng" strike="noStrike" kern="0" cap="none" spc="0" normalizeH="0" baseline="0" noProof="0" dirty="0" smtClean="0">
                <a:ln>
                  <a:noFill/>
                </a:ln>
                <a:solidFill>
                  <a:prstClr val="black"/>
                </a:solidFill>
                <a:effectLst/>
                <a:uLnTx/>
                <a:uFillTx/>
                <a:latin typeface="Calibri"/>
                <a:ea typeface="+mn-ea"/>
                <a:cs typeface="+mn-cs"/>
              </a:rPr>
              <a:t>with changes </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web form that appears after clicking the Retainer Web Form link.  Complete the fields and hit the Submit button (no shown on this slide).  HQs will update the renewing member’s address, email, phone number,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etc</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when processing the renewal.   </a:t>
            </a:r>
          </a:p>
        </p:txBody>
      </p:sp>
    </p:spTree>
    <p:extLst>
      <p:ext uri="{BB962C8B-B14F-4D97-AF65-F5344CB8AC3E}">
        <p14:creationId xmlns:p14="http://schemas.microsoft.com/office/powerpoint/2010/main" val="1455682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7" name="Picture 6"/>
          <p:cNvPicPr/>
          <p:nvPr/>
        </p:nvPicPr>
        <p:blipFill rotWithShape="1">
          <a:blip r:embed="rId4" cstate="print">
            <a:extLst>
              <a:ext uri="{28A0092B-C50C-407E-A947-70E740481C1C}">
                <a14:useLocalDpi xmlns:a14="http://schemas.microsoft.com/office/drawing/2010/main" val="0"/>
              </a:ext>
            </a:extLst>
          </a:blip>
          <a:srcRect r="50390"/>
          <a:stretch/>
        </p:blipFill>
        <p:spPr bwMode="auto">
          <a:xfrm>
            <a:off x="2819400" y="1371601"/>
            <a:ext cx="7239000" cy="4114800"/>
          </a:xfrm>
          <a:prstGeom prst="rect">
            <a:avLst/>
          </a:prstGeom>
          <a:noFill/>
          <a:ln>
            <a:noFill/>
          </a:ln>
          <a:extLst>
            <a:ext uri="{53640926-AAD7-44D8-BBD7-CCE9431645EC}">
              <a14:shadowObscured xmlns:a14="http://schemas.microsoft.com/office/drawing/2010/main"/>
            </a:ext>
          </a:extLst>
        </p:spPr>
      </p:pic>
      <p:sp>
        <p:nvSpPr>
          <p:cNvPr id="6" name="Rounded Rectangle 5"/>
          <p:cNvSpPr/>
          <p:nvPr/>
        </p:nvSpPr>
        <p:spPr>
          <a:xfrm>
            <a:off x="2530793" y="228600"/>
            <a:ext cx="7527607" cy="1600200"/>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prstClr val="black"/>
                </a:solidFill>
                <a:effectLst/>
                <a:uLnTx/>
                <a:uFillTx/>
                <a:latin typeface="Calibri"/>
                <a:ea typeface="+mn-ea"/>
                <a:cs typeface="+mn-cs"/>
              </a:rPr>
              <a:t>NEW:</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This window  appears after selecting the “Retainer Web Form Worksheet”  link.  Complete this form like you would the pdf Retainer Form worksheet.  Note the “Add Row” button.  Once all retentions are completed,  select the “Save Form” button.  HQs will update the retentions within three business days.  Nothing is saved to your computer when using the web form.     </a:t>
            </a:r>
          </a:p>
        </p:txBody>
      </p:sp>
    </p:spTree>
    <p:extLst>
      <p:ext uri="{BB962C8B-B14F-4D97-AF65-F5344CB8AC3E}">
        <p14:creationId xmlns:p14="http://schemas.microsoft.com/office/powerpoint/2010/main" val="2892139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sp>
        <p:nvSpPr>
          <p:cNvPr id="6" name="Rectangle 5"/>
          <p:cNvSpPr/>
          <p:nvPr/>
        </p:nvSpPr>
        <p:spPr>
          <a:xfrm>
            <a:off x="1295400" y="152400"/>
            <a:ext cx="10058400" cy="501675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smtClean="0">
                <a:ln>
                  <a:noFill/>
                </a:ln>
                <a:solidFill>
                  <a:srgbClr val="4F81BD">
                    <a:lumMod val="75000"/>
                  </a:srgbClr>
                </a:solidFill>
                <a:effectLst/>
                <a:uLnTx/>
                <a:uFillTx/>
                <a:latin typeface="Calibri"/>
                <a:ea typeface="+mj-ea"/>
                <a:cs typeface="+mj-cs"/>
              </a:rPr>
              <a:t>Final Thoughts</a:t>
            </a:r>
            <a:br>
              <a:rPr kumimoji="0" lang="en-US" sz="2800" b="1" i="0" u="sng" strike="noStrike" kern="0" cap="none" spc="0" normalizeH="0" baseline="0" noProof="0" dirty="0" smtClean="0">
                <a:ln>
                  <a:noFill/>
                </a:ln>
                <a:solidFill>
                  <a:srgbClr val="4F81BD">
                    <a:lumMod val="75000"/>
                  </a:srgbClr>
                </a:solidFill>
                <a:effectLst/>
                <a:uLnTx/>
                <a:uFillTx/>
                <a:latin typeface="Calibri"/>
                <a:ea typeface="+mj-ea"/>
                <a:cs typeface="+mj-cs"/>
              </a:rPr>
            </a:br>
            <a:r>
              <a:rPr kumimoji="0" lang="en-US" sz="2800" b="1" i="0" u="none" strike="noStrike" kern="0" cap="none" spc="0" normalizeH="0" baseline="0" noProof="0" dirty="0" smtClean="0">
                <a:ln>
                  <a:noFill/>
                </a:ln>
                <a:solidFill>
                  <a:srgbClr val="4F81BD">
                    <a:lumMod val="75000"/>
                  </a:srgbClr>
                </a:solidFill>
                <a:effectLst/>
                <a:uLnTx/>
                <a:uFillTx/>
                <a:latin typeface="Calibri"/>
                <a:ea typeface="+mj-ea"/>
                <a:cs typeface="+mj-cs"/>
              </a:rPr>
              <a:t> New retainer form process </a:t>
            </a:r>
            <a:r>
              <a:rPr kumimoji="0" lang="en-US" sz="2800" b="1" i="0" u="sng" strike="noStrike" kern="0" cap="none" spc="0" normalizeH="0" baseline="0" noProof="0" dirty="0" smtClean="0">
                <a:ln>
                  <a:noFill/>
                </a:ln>
                <a:solidFill>
                  <a:srgbClr val="4F81BD">
                    <a:lumMod val="75000"/>
                  </a:srgbClr>
                </a:solidFill>
                <a:effectLst/>
                <a:uLnTx/>
                <a:uFillTx/>
                <a:latin typeface="Calibri"/>
                <a:ea typeface="+mj-ea"/>
                <a:cs typeface="+mj-cs"/>
              </a:rPr>
              <a:t>greatly enhances security</a:t>
            </a:r>
            <a:r>
              <a:rPr kumimoji="0" lang="en-US" sz="2800" b="1" i="0" u="none" strike="noStrike" kern="0" cap="none" spc="0" normalizeH="0" baseline="0" noProof="0" dirty="0" smtClean="0">
                <a:ln>
                  <a:noFill/>
                </a:ln>
                <a:solidFill>
                  <a:srgbClr val="4F81BD">
                    <a:lumMod val="75000"/>
                  </a:srgbClr>
                </a:solidFill>
                <a:effectLst/>
                <a:uLnTx/>
                <a:uFillTx/>
                <a:latin typeface="Calibri"/>
                <a:ea typeface="+mj-ea"/>
                <a:cs typeface="+mj-cs"/>
              </a:rPr>
              <a:t>.</a:t>
            </a:r>
            <a:br>
              <a:rPr kumimoji="0" lang="en-US" sz="2800" b="1" i="0" u="none" strike="noStrike" kern="0" cap="none" spc="0" normalizeH="0" baseline="0" noProof="0" dirty="0" smtClean="0">
                <a:ln>
                  <a:noFill/>
                </a:ln>
                <a:solidFill>
                  <a:srgbClr val="4F81BD">
                    <a:lumMod val="75000"/>
                  </a:srgbClr>
                </a:solidFill>
                <a:effectLst/>
                <a:uLnTx/>
                <a:uFillTx/>
                <a:latin typeface="Calibri"/>
                <a:ea typeface="+mj-ea"/>
                <a:cs typeface="+mj-cs"/>
              </a:rPr>
            </a:br>
            <a:r>
              <a:rPr kumimoji="0" lang="en-US" sz="2800" b="1" i="0" u="none" strike="noStrike" kern="0" cap="none" spc="0" normalizeH="0" baseline="0" noProof="0" dirty="0" smtClean="0">
                <a:ln>
                  <a:noFill/>
                </a:ln>
                <a:solidFill>
                  <a:srgbClr val="4F81BD">
                    <a:lumMod val="75000"/>
                  </a:srgbClr>
                </a:solidFill>
                <a:effectLst/>
                <a:uLnTx/>
                <a:uFillTx/>
                <a:latin typeface="Calibri"/>
                <a:ea typeface="+mj-ea"/>
                <a:cs typeface="+mj-cs"/>
              </a:rPr>
              <a:t/>
            </a:r>
            <a:br>
              <a:rPr kumimoji="0" lang="en-US" sz="2800" b="1" i="0" u="none" strike="noStrike" kern="0" cap="none" spc="0" normalizeH="0" baseline="0" noProof="0" dirty="0" smtClean="0">
                <a:ln>
                  <a:noFill/>
                </a:ln>
                <a:solidFill>
                  <a:srgbClr val="4F81BD">
                    <a:lumMod val="75000"/>
                  </a:srgbClr>
                </a:solidFill>
                <a:effectLst/>
                <a:uLnTx/>
                <a:uFillTx/>
                <a:latin typeface="Calibri"/>
                <a:ea typeface="+mj-ea"/>
                <a:cs typeface="+mj-cs"/>
              </a:rPr>
            </a:br>
            <a:r>
              <a:rPr kumimoji="0" lang="en-US" sz="2800" b="1" i="0" u="sng" strike="noStrike" kern="0" cap="none" spc="0" normalizeH="0" baseline="0" noProof="0" dirty="0" smtClean="0">
                <a:ln>
                  <a:noFill/>
                </a:ln>
                <a:solidFill>
                  <a:srgbClr val="FF0000"/>
                </a:solidFill>
                <a:effectLst/>
                <a:uLnTx/>
                <a:uFillTx/>
                <a:latin typeface="Calibri"/>
                <a:ea typeface="+mj-ea"/>
                <a:cs typeface="+mj-cs"/>
              </a:rPr>
              <a:t>VERY important to always safeguard THEN DELETE renewing member’s credit/debit card data.   Don’t store card information on your computer IF using the pdf retainer form. Reuse the form BUT delete the card data.</a:t>
            </a:r>
            <a:r>
              <a:rPr kumimoji="0" lang="en-US" sz="2800" b="1" i="0" u="sng" strike="noStrike" kern="0" cap="none" spc="0" normalizeH="0" baseline="0" noProof="0" dirty="0" smtClean="0">
                <a:ln>
                  <a:noFill/>
                </a:ln>
                <a:solidFill>
                  <a:srgbClr val="4F81BD">
                    <a:lumMod val="75000"/>
                  </a:srgbClr>
                </a:solidFill>
                <a:effectLst/>
                <a:uLnTx/>
                <a:uFillTx/>
                <a:latin typeface="Calibri"/>
                <a:ea typeface="+mj-ea"/>
                <a:cs typeface="+mj-cs"/>
              </a:rPr>
              <a:t/>
            </a:r>
            <a:br>
              <a:rPr kumimoji="0" lang="en-US" sz="2800" b="1" i="0" u="sng" strike="noStrike" kern="0" cap="none" spc="0" normalizeH="0" baseline="0" noProof="0" dirty="0" smtClean="0">
                <a:ln>
                  <a:noFill/>
                </a:ln>
                <a:solidFill>
                  <a:srgbClr val="4F81BD">
                    <a:lumMod val="75000"/>
                  </a:srgbClr>
                </a:solidFill>
                <a:effectLst/>
                <a:uLnTx/>
                <a:uFillTx/>
                <a:latin typeface="Calibri"/>
                <a:ea typeface="+mj-ea"/>
                <a:cs typeface="+mj-cs"/>
              </a:rPr>
            </a:br>
            <a:r>
              <a:rPr kumimoji="0" lang="en-US" sz="2800" b="1" i="0" u="none" strike="noStrike" kern="0" cap="none" spc="0" normalizeH="0" baseline="0" noProof="0" dirty="0" smtClean="0">
                <a:ln>
                  <a:noFill/>
                </a:ln>
                <a:solidFill>
                  <a:srgbClr val="4F81BD">
                    <a:lumMod val="75000"/>
                  </a:srgbClr>
                </a:solidFill>
                <a:effectLst/>
                <a:uLnTx/>
                <a:uFillTx/>
                <a:latin typeface="Calibri"/>
                <a:ea typeface="+mj-ea"/>
                <a:cs typeface="+mj-cs"/>
              </a:rPr>
              <a:t/>
            </a:r>
            <a:br>
              <a:rPr kumimoji="0" lang="en-US" sz="2800" b="1" i="0" u="none" strike="noStrike" kern="0" cap="none" spc="0" normalizeH="0" baseline="0" noProof="0" dirty="0" smtClean="0">
                <a:ln>
                  <a:noFill/>
                </a:ln>
                <a:solidFill>
                  <a:srgbClr val="4F81BD">
                    <a:lumMod val="75000"/>
                  </a:srgbClr>
                </a:solidFill>
                <a:effectLst/>
                <a:uLnTx/>
                <a:uFillTx/>
                <a:latin typeface="Calibri"/>
                <a:ea typeface="+mj-ea"/>
                <a:cs typeface="+mj-cs"/>
              </a:rPr>
            </a:br>
            <a:r>
              <a:rPr kumimoji="0" lang="en-US" sz="2800" b="1" i="0" u="none" strike="noStrike" kern="0" cap="none" spc="0" normalizeH="0" baseline="0" noProof="0" dirty="0" smtClean="0">
                <a:ln>
                  <a:noFill/>
                </a:ln>
                <a:solidFill>
                  <a:srgbClr val="4F81BD">
                    <a:lumMod val="75000"/>
                  </a:srgbClr>
                </a:solidFill>
                <a:effectLst/>
                <a:uLnTx/>
                <a:uFillTx/>
                <a:latin typeface="Calibri"/>
                <a:ea typeface="+mj-ea"/>
                <a:cs typeface="+mj-cs"/>
              </a:rPr>
              <a:t>Retainers can always call AFSA HQs at </a:t>
            </a:r>
            <a:br>
              <a:rPr kumimoji="0" lang="en-US" sz="2800" b="1" i="0" u="none" strike="noStrike" kern="0" cap="none" spc="0" normalizeH="0" baseline="0" noProof="0" dirty="0" smtClean="0">
                <a:ln>
                  <a:noFill/>
                </a:ln>
                <a:solidFill>
                  <a:srgbClr val="4F81BD">
                    <a:lumMod val="75000"/>
                  </a:srgbClr>
                </a:solidFill>
                <a:effectLst/>
                <a:uLnTx/>
                <a:uFillTx/>
                <a:latin typeface="Calibri"/>
                <a:ea typeface="+mj-ea"/>
                <a:cs typeface="+mj-cs"/>
              </a:rPr>
            </a:br>
            <a:r>
              <a:rPr kumimoji="0" lang="en-US" sz="2800" b="1" i="0" u="none" strike="noStrike" kern="0" cap="none" spc="0" normalizeH="0" baseline="0" noProof="0" dirty="0" smtClean="0">
                <a:ln>
                  <a:noFill/>
                </a:ln>
                <a:solidFill>
                  <a:srgbClr val="4F81BD">
                    <a:lumMod val="75000"/>
                  </a:srgbClr>
                </a:solidFill>
                <a:effectLst/>
                <a:uLnTx/>
                <a:uFillTx/>
                <a:latin typeface="Calibri"/>
                <a:ea typeface="+mj-ea"/>
                <a:cs typeface="+mj-cs"/>
              </a:rPr>
              <a:t>1-301-899-3500 x288 to renew their members or they can send their renewal applications to HQs via snail mail.  </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137871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sp>
        <p:nvSpPr>
          <p:cNvPr id="6" name="Rectangle 5"/>
          <p:cNvSpPr/>
          <p:nvPr/>
        </p:nvSpPr>
        <p:spPr>
          <a:xfrm>
            <a:off x="1143000" y="228600"/>
            <a:ext cx="9982200" cy="3970318"/>
          </a:xfrm>
          <a:prstGeom prst="rect">
            <a:avLst/>
          </a:prstGeom>
        </p:spPr>
        <p:txBody>
          <a:bodyPr wrap="square">
            <a:spAutoFit/>
          </a:bodyPr>
          <a:lstStyle/>
          <a:p>
            <a:pPr algn="ctr"/>
            <a:r>
              <a:rPr lang="en-US" sz="2800" b="1" u="sng" dirty="0" smtClean="0">
                <a:solidFill>
                  <a:schemeClr val="accent1">
                    <a:lumMod val="75000"/>
                  </a:schemeClr>
                </a:solidFill>
              </a:rPr>
              <a:t>HQs </a:t>
            </a:r>
            <a:r>
              <a:rPr lang="en-US" sz="2800" b="1" u="sng" dirty="0">
                <a:solidFill>
                  <a:schemeClr val="accent1">
                    <a:lumMod val="75000"/>
                  </a:schemeClr>
                </a:solidFill>
              </a:rPr>
              <a:t>AFSA migrated to a new web platform in January 2015</a:t>
            </a:r>
            <a:br>
              <a:rPr lang="en-US" sz="2800" b="1" u="sng" dirty="0">
                <a:solidFill>
                  <a:schemeClr val="accent1">
                    <a:lumMod val="75000"/>
                  </a:schemeClr>
                </a:solidFill>
              </a:rPr>
            </a:br>
            <a:endParaRPr lang="en-US" sz="2800" dirty="0">
              <a:solidFill>
                <a:schemeClr val="accent1">
                  <a:lumMod val="75000"/>
                </a:schemeClr>
              </a:solidFill>
            </a:endParaRPr>
          </a:p>
          <a:p>
            <a:pPr algn="ctr"/>
            <a:r>
              <a:rPr lang="en-US" sz="2400" dirty="0" smtClean="0">
                <a:solidFill>
                  <a:schemeClr val="accent1">
                    <a:lumMod val="75000"/>
                  </a:schemeClr>
                </a:solidFill>
              </a:rPr>
              <a:t>AFSA’s </a:t>
            </a:r>
            <a:r>
              <a:rPr lang="en-US" sz="2400" dirty="0">
                <a:solidFill>
                  <a:schemeClr val="accent1">
                    <a:lumMod val="75000"/>
                  </a:schemeClr>
                </a:solidFill>
              </a:rPr>
              <a:t>website address did not change:  </a:t>
            </a:r>
            <a:r>
              <a:rPr lang="en-US" sz="2400" dirty="0">
                <a:solidFill>
                  <a:schemeClr val="accent1">
                    <a:lumMod val="75000"/>
                  </a:schemeClr>
                </a:solidFill>
                <a:hlinkClick r:id="rId4"/>
              </a:rPr>
              <a:t>www.hqafsa.org</a:t>
            </a:r>
            <a:r>
              <a:rPr lang="en-US" sz="2400" dirty="0">
                <a:solidFill>
                  <a:schemeClr val="accent1">
                    <a:lumMod val="75000"/>
                  </a:schemeClr>
                </a:solidFill>
              </a:rPr>
              <a:t/>
            </a:r>
            <a:br>
              <a:rPr lang="en-US" sz="2400" dirty="0">
                <a:solidFill>
                  <a:schemeClr val="accent1">
                    <a:lumMod val="75000"/>
                  </a:schemeClr>
                </a:solidFill>
              </a:rPr>
            </a:br>
            <a:r>
              <a:rPr lang="en-US" sz="2400" dirty="0">
                <a:solidFill>
                  <a:schemeClr val="accent1">
                    <a:lumMod val="75000"/>
                  </a:schemeClr>
                </a:solidFill>
              </a:rPr>
              <a:t/>
            </a:r>
            <a:br>
              <a:rPr lang="en-US" sz="2400" dirty="0">
                <a:solidFill>
                  <a:schemeClr val="accent1">
                    <a:lumMod val="75000"/>
                  </a:schemeClr>
                </a:solidFill>
              </a:rPr>
            </a:br>
            <a:r>
              <a:rPr lang="en-US" sz="2400" dirty="0">
                <a:solidFill>
                  <a:schemeClr val="accent1">
                    <a:lumMod val="75000"/>
                  </a:schemeClr>
                </a:solidFill>
              </a:rPr>
              <a:t>The new retainer form greatly enhances security but altered our online renewal process</a:t>
            </a:r>
            <a:br>
              <a:rPr lang="en-US" sz="2400" dirty="0">
                <a:solidFill>
                  <a:schemeClr val="accent1">
                    <a:lumMod val="75000"/>
                  </a:schemeClr>
                </a:solidFill>
              </a:rPr>
            </a:br>
            <a:r>
              <a:rPr lang="en-US" sz="2400" dirty="0">
                <a:solidFill>
                  <a:schemeClr val="accent1">
                    <a:lumMod val="75000"/>
                  </a:schemeClr>
                </a:solidFill>
              </a:rPr>
              <a:t/>
            </a:r>
            <a:br>
              <a:rPr lang="en-US" sz="2400" dirty="0">
                <a:solidFill>
                  <a:schemeClr val="accent1">
                    <a:lumMod val="75000"/>
                  </a:schemeClr>
                </a:solidFill>
              </a:rPr>
            </a:br>
            <a:r>
              <a:rPr lang="en-US" sz="2400" dirty="0">
                <a:solidFill>
                  <a:schemeClr val="accent1">
                    <a:lumMod val="75000"/>
                  </a:schemeClr>
                </a:solidFill>
              </a:rPr>
              <a:t>The following screenshots &amp; explanations will walk retainers through the new retainer form process</a:t>
            </a:r>
            <a:endParaRPr lang="en-US" sz="2400" dirty="0"/>
          </a:p>
        </p:txBody>
      </p:sp>
    </p:spTree>
    <p:extLst>
      <p:ext uri="{BB962C8B-B14F-4D97-AF65-F5344CB8AC3E}">
        <p14:creationId xmlns:p14="http://schemas.microsoft.com/office/powerpoint/2010/main" val="3852754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sp>
        <p:nvSpPr>
          <p:cNvPr id="2" name="Rectangle 1"/>
          <p:cNvSpPr/>
          <p:nvPr/>
        </p:nvSpPr>
        <p:spPr>
          <a:xfrm>
            <a:off x="2438400" y="228600"/>
            <a:ext cx="6781800" cy="646331"/>
          </a:xfrm>
          <a:prstGeom prst="rect">
            <a:avLst/>
          </a:prstGeom>
        </p:spPr>
        <p:txBody>
          <a:bodyPr wrap="square">
            <a:spAutoFit/>
          </a:bodyPr>
          <a:lstStyle/>
          <a:p>
            <a:pPr algn="ctr"/>
            <a:r>
              <a:rPr lang="en-US" b="1" u="sng" dirty="0">
                <a:solidFill>
                  <a:schemeClr val="accent1">
                    <a:lumMod val="75000"/>
                  </a:schemeClr>
                </a:solidFill>
              </a:rPr>
              <a:t>Getting Started</a:t>
            </a:r>
            <a:br>
              <a:rPr lang="en-US" b="1" u="sng" dirty="0">
                <a:solidFill>
                  <a:schemeClr val="accent1">
                    <a:lumMod val="75000"/>
                  </a:schemeClr>
                </a:solidFill>
              </a:rPr>
            </a:br>
            <a:r>
              <a:rPr lang="en-US" b="1" dirty="0">
                <a:solidFill>
                  <a:schemeClr val="accent1">
                    <a:lumMod val="75000"/>
                  </a:schemeClr>
                </a:solidFill>
              </a:rPr>
              <a:t>Go to HQ’s website at </a:t>
            </a:r>
            <a:r>
              <a:rPr lang="en-US" b="1" dirty="0" smtClean="0">
                <a:solidFill>
                  <a:schemeClr val="accent1">
                    <a:lumMod val="75000"/>
                  </a:schemeClr>
                </a:solidFill>
              </a:rPr>
              <a:t>www.hqafsa.org</a:t>
            </a:r>
            <a:endParaRPr lang="en-US" dirty="0"/>
          </a:p>
        </p:txBody>
      </p:sp>
      <p:pic>
        <p:nvPicPr>
          <p:cNvPr id="5" name="Picture 4"/>
          <p:cNvPicPr/>
          <p:nvPr/>
        </p:nvPicPr>
        <p:blipFill rotWithShape="1">
          <a:blip r:embed="rId4"/>
          <a:srcRect l="24537" t="12690" r="25741" b="4230"/>
          <a:stretch/>
        </p:blipFill>
        <p:spPr bwMode="auto">
          <a:xfrm>
            <a:off x="2819400" y="914400"/>
            <a:ext cx="6400800" cy="4495800"/>
          </a:xfrm>
          <a:prstGeom prst="rect">
            <a:avLst/>
          </a:prstGeom>
          <a:ln>
            <a:noFill/>
          </a:ln>
          <a:extLst>
            <a:ext uri="{53640926-AAD7-44D8-BBD7-CCE9431645EC}">
              <a14:shadowObscured xmlns:a14="http://schemas.microsoft.com/office/drawing/2010/main"/>
            </a:ext>
          </a:extLst>
        </p:spPr>
      </p:pic>
      <p:sp>
        <p:nvSpPr>
          <p:cNvPr id="6" name="Right Arrow 5"/>
          <p:cNvSpPr/>
          <p:nvPr/>
        </p:nvSpPr>
        <p:spPr>
          <a:xfrm>
            <a:off x="6096000" y="2362200"/>
            <a:ext cx="1905000" cy="101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 by Logging In</a:t>
            </a:r>
            <a:endParaRPr lang="en-US" dirty="0"/>
          </a:p>
        </p:txBody>
      </p:sp>
    </p:spTree>
    <p:extLst>
      <p:ext uri="{BB962C8B-B14F-4D97-AF65-F5344CB8AC3E}">
        <p14:creationId xmlns:p14="http://schemas.microsoft.com/office/powerpoint/2010/main" val="3743386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6" name="Picture 5"/>
          <p:cNvPicPr/>
          <p:nvPr/>
        </p:nvPicPr>
        <p:blipFill rotWithShape="1">
          <a:blip r:embed="rId4"/>
          <a:srcRect l="-769" t="12382" r="769" b="5476"/>
          <a:stretch/>
        </p:blipFill>
        <p:spPr bwMode="auto">
          <a:xfrm>
            <a:off x="2819400" y="838200"/>
            <a:ext cx="7467600" cy="4572000"/>
          </a:xfrm>
          <a:prstGeom prst="rect">
            <a:avLst/>
          </a:prstGeom>
          <a:ln>
            <a:noFill/>
          </a:ln>
          <a:extLst>
            <a:ext uri="{53640926-AAD7-44D8-BBD7-CCE9431645EC}">
              <a14:shadowObscured xmlns:a14="http://schemas.microsoft.com/office/drawing/2010/main"/>
            </a:ext>
          </a:extLst>
        </p:spPr>
      </p:pic>
      <p:sp>
        <p:nvSpPr>
          <p:cNvPr id="5" name="Down Arrow Callout 4"/>
          <p:cNvSpPr/>
          <p:nvPr/>
        </p:nvSpPr>
        <p:spPr>
          <a:xfrm>
            <a:off x="3048000" y="838200"/>
            <a:ext cx="7772400" cy="1575847"/>
          </a:xfrm>
          <a:prstGeom prst="downArrowCallout">
            <a:avLst>
              <a:gd name="adj1" fmla="val 25000"/>
              <a:gd name="adj2" fmla="val 25000"/>
              <a:gd name="adj3" fmla="val 27393"/>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After logging in, select the Resources tab from your home screen to access the Retainer Form.  The home screen shows your personal data, membership number, etc.   You’ll see the window below after selecting the Resources tab.  </a:t>
            </a:r>
            <a:endParaRPr lang="en-US" dirty="0"/>
          </a:p>
        </p:txBody>
      </p:sp>
      <p:sp>
        <p:nvSpPr>
          <p:cNvPr id="7" name="Left Arrow 6"/>
          <p:cNvSpPr/>
          <p:nvPr/>
        </p:nvSpPr>
        <p:spPr>
          <a:xfrm>
            <a:off x="7315200" y="2362200"/>
            <a:ext cx="3352800" cy="1600200"/>
          </a:xfrm>
          <a:prstGeom prst="leftArrow">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The retainer form is a fillable pdf, you’ll need to save the form to your computer.    If you need instructions or help saving the form, contact HQs</a:t>
            </a:r>
          </a:p>
        </p:txBody>
      </p:sp>
      <p:sp>
        <p:nvSpPr>
          <p:cNvPr id="9" name="Round Diagonal Corner Rectangle 8"/>
          <p:cNvSpPr/>
          <p:nvPr/>
        </p:nvSpPr>
        <p:spPr>
          <a:xfrm>
            <a:off x="2922310" y="4343400"/>
            <a:ext cx="7593290" cy="1143000"/>
          </a:xfrm>
          <a:prstGeom prst="round2Diag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1"/>
                </a:solidFill>
              </a:rPr>
              <a:t>Update:</a:t>
            </a:r>
            <a:r>
              <a:rPr lang="en-US" b="1" dirty="0" smtClean="0">
                <a:solidFill>
                  <a:schemeClr val="tx1"/>
                </a:solidFill>
              </a:rPr>
              <a:t>  HQs recently created an online retainer form so you NO longer have to save a pdf document to your home computer with sensitive renewing member credit or debit card information. </a:t>
            </a:r>
          </a:p>
          <a:p>
            <a:r>
              <a:rPr lang="en-US" b="1" dirty="0" smtClean="0">
                <a:solidFill>
                  <a:schemeClr val="tx1"/>
                </a:solidFill>
              </a:rPr>
              <a:t>*Slides showing the online forms coming up after pdf version is explained. </a:t>
            </a:r>
            <a:endParaRPr lang="en-US" b="1" dirty="0">
              <a:solidFill>
                <a:schemeClr val="tx1"/>
              </a:solidFill>
            </a:endParaRPr>
          </a:p>
        </p:txBody>
      </p:sp>
    </p:spTree>
    <p:extLst>
      <p:ext uri="{BB962C8B-B14F-4D97-AF65-F5344CB8AC3E}">
        <p14:creationId xmlns:p14="http://schemas.microsoft.com/office/powerpoint/2010/main" val="2140611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6" name="Picture 5"/>
          <p:cNvPicPr/>
          <p:nvPr/>
        </p:nvPicPr>
        <p:blipFill rotWithShape="1">
          <a:blip r:embed="rId4"/>
          <a:srcRect t="15499" b="4536"/>
          <a:stretch/>
        </p:blipFill>
        <p:spPr bwMode="auto">
          <a:xfrm>
            <a:off x="2362200" y="762000"/>
            <a:ext cx="8001000" cy="4114800"/>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2362200" y="3505200"/>
            <a:ext cx="72390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the form, many blocks use dropdown select items.  Ensure you include your membership number so you &amp; your Chapter get retention credit.  </a:t>
            </a:r>
            <a:endParaRPr lang="en-US" u="sng" dirty="0"/>
          </a:p>
          <a:p>
            <a:pPr algn="ctr"/>
            <a:r>
              <a:rPr lang="en-US" b="1" u="sng" dirty="0" smtClean="0">
                <a:solidFill>
                  <a:srgbClr val="FF0000"/>
                </a:solidFill>
              </a:rPr>
              <a:t>IMPORTANT </a:t>
            </a:r>
            <a:r>
              <a:rPr lang="en-US" b="1" dirty="0" smtClean="0">
                <a:solidFill>
                  <a:srgbClr val="FF0000"/>
                </a:solidFill>
              </a:rPr>
              <a:t>– Do NOT retain credit/debit card info after renewal completed</a:t>
            </a:r>
            <a:r>
              <a:rPr lang="en-US" dirty="0" smtClean="0">
                <a:solidFill>
                  <a:srgbClr val="FF0000"/>
                </a:solidFill>
              </a:rPr>
              <a:t>.</a:t>
            </a:r>
            <a:r>
              <a:rPr lang="en-US" dirty="0" smtClean="0"/>
              <a:t>   </a:t>
            </a:r>
            <a:endParaRPr lang="en-US" dirty="0"/>
          </a:p>
        </p:txBody>
      </p:sp>
      <p:sp>
        <p:nvSpPr>
          <p:cNvPr id="5" name="Rounded Rectangle 4"/>
          <p:cNvSpPr/>
          <p:nvPr/>
        </p:nvSpPr>
        <p:spPr>
          <a:xfrm>
            <a:off x="2286000" y="228600"/>
            <a:ext cx="7315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new retainer form is a reusable document that’ll be stored on your computer.  The old retainer form was basically an email that didn’t secure the renewing member's credit/debit card information.  You’ll fill in the renewing member’s information, save the pdf on your computer then upload it to AFSA HQs via a secure connection on the website.  </a:t>
            </a:r>
            <a:endParaRPr lang="en-US" dirty="0"/>
          </a:p>
        </p:txBody>
      </p:sp>
    </p:spTree>
    <p:extLst>
      <p:ext uri="{BB962C8B-B14F-4D97-AF65-F5344CB8AC3E}">
        <p14:creationId xmlns:p14="http://schemas.microsoft.com/office/powerpoint/2010/main" val="276088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10" name="Picture 9"/>
          <p:cNvPicPr/>
          <p:nvPr/>
        </p:nvPicPr>
        <p:blipFill>
          <a:blip r:embed="rId4"/>
          <a:stretch>
            <a:fillRect/>
          </a:stretch>
        </p:blipFill>
        <p:spPr>
          <a:xfrm>
            <a:off x="2286000" y="609600"/>
            <a:ext cx="7315200" cy="4267200"/>
          </a:xfrm>
          <a:prstGeom prst="rect">
            <a:avLst/>
          </a:prstGeom>
        </p:spPr>
      </p:pic>
      <p:sp>
        <p:nvSpPr>
          <p:cNvPr id="9" name="Flowchart: Alternate Process 8"/>
          <p:cNvSpPr/>
          <p:nvPr/>
        </p:nvSpPr>
        <p:spPr>
          <a:xfrm>
            <a:off x="2286000" y="180682"/>
            <a:ext cx="7620000" cy="1447800"/>
          </a:xfrm>
          <a:prstGeom prst="flowChartAlternateProcess">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prstClr val="white"/>
                </a:solidFill>
                <a:effectLst/>
                <a:uLnTx/>
                <a:uFillTx/>
                <a:latin typeface="Calibri"/>
                <a:ea typeface="+mn-ea"/>
                <a:cs typeface="+mn-cs"/>
              </a:rPr>
              <a:t>Note the required naming instructions below. </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 Save the completed retainer form as a pdf (most computers will do this by default) on your computer using your member number, an underscore character and “</a:t>
            </a: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RetainerForm</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r>
              <a:rPr kumimoji="0" lang="en-US" sz="1800" b="0" i="0" u="sng" strike="noStrike" kern="0" cap="none" spc="0" normalizeH="0" baseline="0" noProof="0" dirty="0" smtClean="0">
                <a:ln>
                  <a:noFill/>
                </a:ln>
                <a:solidFill>
                  <a:prstClr val="white"/>
                </a:solidFill>
                <a:effectLst/>
                <a:uLnTx/>
                <a:uFillTx/>
                <a:latin typeface="Calibri"/>
                <a:ea typeface="+mn-ea"/>
                <a:cs typeface="+mn-cs"/>
              </a:rPr>
              <a:t>Choose an easy to find location to save your retainer form like your desktop or create an AFSA folder in your Documents library.  </a:t>
            </a:r>
            <a:endParaRPr kumimoji="0" lang="en-US" sz="1800" b="0" i="0" u="sng" strike="noStrike" kern="0" cap="none" spc="0" normalizeH="0" baseline="0" noProof="0" dirty="0">
              <a:ln>
                <a:noFill/>
              </a:ln>
              <a:solidFill>
                <a:prstClr val="white"/>
              </a:solidFill>
              <a:effectLst/>
              <a:uLnTx/>
              <a:uFillTx/>
              <a:latin typeface="Calibri"/>
              <a:ea typeface="+mn-ea"/>
              <a:cs typeface="+mn-cs"/>
            </a:endParaRPr>
          </a:p>
        </p:txBody>
      </p:sp>
      <p:sp>
        <p:nvSpPr>
          <p:cNvPr id="11" name="Left Arrow 10"/>
          <p:cNvSpPr/>
          <p:nvPr/>
        </p:nvSpPr>
        <p:spPr>
          <a:xfrm>
            <a:off x="4800600" y="3048000"/>
            <a:ext cx="3124200" cy="484632"/>
          </a:xfrm>
          <a:prstGeom prst="leftArrow">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Note required naming format</a:t>
            </a:r>
          </a:p>
        </p:txBody>
      </p:sp>
    </p:spTree>
    <p:extLst>
      <p:ext uri="{BB962C8B-B14F-4D97-AF65-F5344CB8AC3E}">
        <p14:creationId xmlns:p14="http://schemas.microsoft.com/office/powerpoint/2010/main" val="1202651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6" name="Picture 5"/>
          <p:cNvPicPr/>
          <p:nvPr/>
        </p:nvPicPr>
        <p:blipFill>
          <a:blip r:embed="rId4"/>
          <a:stretch>
            <a:fillRect/>
          </a:stretch>
        </p:blipFill>
        <p:spPr>
          <a:xfrm>
            <a:off x="2819400" y="1219200"/>
            <a:ext cx="7391400" cy="4186238"/>
          </a:xfrm>
          <a:prstGeom prst="rect">
            <a:avLst/>
          </a:prstGeom>
        </p:spPr>
      </p:pic>
      <p:sp>
        <p:nvSpPr>
          <p:cNvPr id="7" name="Left Arrow 6"/>
          <p:cNvSpPr/>
          <p:nvPr/>
        </p:nvSpPr>
        <p:spPr>
          <a:xfrm>
            <a:off x="6248400" y="3782568"/>
            <a:ext cx="4267200" cy="484632"/>
          </a:xfrm>
          <a:prstGeom prst="leftArrow">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mn-ea"/>
                <a:cs typeface="+mn-cs"/>
              </a:rPr>
              <a:t>Click the Browse button to navigate to saved form </a:t>
            </a:r>
          </a:p>
        </p:txBody>
      </p:sp>
      <p:sp>
        <p:nvSpPr>
          <p:cNvPr id="8" name="Rounded Rectangle 7"/>
          <p:cNvSpPr/>
          <p:nvPr/>
        </p:nvSpPr>
        <p:spPr>
          <a:xfrm>
            <a:off x="2466975" y="381000"/>
            <a:ext cx="7820025" cy="914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This screenshot shows a pop up window as the user browses to where they’ve saved their completed retainer form.   </a:t>
            </a:r>
          </a:p>
        </p:txBody>
      </p:sp>
    </p:spTree>
    <p:extLst>
      <p:ext uri="{BB962C8B-B14F-4D97-AF65-F5344CB8AC3E}">
        <p14:creationId xmlns:p14="http://schemas.microsoft.com/office/powerpoint/2010/main" val="3082007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6" name="Picture 5"/>
          <p:cNvPicPr/>
          <p:nvPr/>
        </p:nvPicPr>
        <p:blipFill>
          <a:blip r:embed="rId4"/>
          <a:stretch>
            <a:fillRect/>
          </a:stretch>
        </p:blipFill>
        <p:spPr>
          <a:xfrm>
            <a:off x="2895600" y="1292306"/>
            <a:ext cx="7162800" cy="4194094"/>
          </a:xfrm>
          <a:prstGeom prst="rect">
            <a:avLst/>
          </a:prstGeom>
        </p:spPr>
      </p:pic>
      <p:sp>
        <p:nvSpPr>
          <p:cNvPr id="7" name="Rounded Rectangle 6"/>
          <p:cNvSpPr/>
          <p:nvPr/>
        </p:nvSpPr>
        <p:spPr>
          <a:xfrm>
            <a:off x="3469362" y="228600"/>
            <a:ext cx="6169937" cy="139965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This screenshot shows the “Browse” process completed.  Note the </a:t>
            </a:r>
            <a:r>
              <a:rPr kumimoji="0" lang="en-US" sz="1800" b="0" i="0" u="none" strike="noStrike" kern="0" cap="none" spc="0" normalizeH="0" baseline="0" noProof="0" dirty="0" smtClean="0">
                <a:ln>
                  <a:noFill/>
                </a:ln>
                <a:solidFill>
                  <a:srgbClr val="FF0000"/>
                </a:solidFill>
                <a:effectLst/>
                <a:uLnTx/>
                <a:uFillTx/>
                <a:latin typeface="Calibri"/>
                <a:ea typeface="+mn-ea"/>
                <a:cs typeface="+mn-cs"/>
              </a:rPr>
              <a:t>text</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 in the “Browse” window below.  The text gives directions to the website so it can find the completed retainer form to upload.  DON’T FORGET…hit the Upload button.  </a:t>
            </a:r>
          </a:p>
        </p:txBody>
      </p:sp>
      <p:cxnSp>
        <p:nvCxnSpPr>
          <p:cNvPr id="8" name="Straight Arrow Connector 7"/>
          <p:cNvCxnSpPr/>
          <p:nvPr/>
        </p:nvCxnSpPr>
        <p:spPr>
          <a:xfrm>
            <a:off x="4267200" y="1524000"/>
            <a:ext cx="838200" cy="2526195"/>
          </a:xfrm>
          <a:prstGeom prst="straightConnector1">
            <a:avLst/>
          </a:prstGeom>
          <a:noFill/>
          <a:ln w="9525" cap="flat" cmpd="sng" algn="ctr">
            <a:solidFill>
              <a:srgbClr val="4F81BD">
                <a:shade val="95000"/>
                <a:satMod val="105000"/>
              </a:srgbClr>
            </a:solidFill>
            <a:prstDash val="solid"/>
            <a:tailEnd type="triangle"/>
          </a:ln>
          <a:effectLst/>
        </p:spPr>
      </p:cxnSp>
    </p:spTree>
    <p:extLst>
      <p:ext uri="{BB962C8B-B14F-4D97-AF65-F5344CB8AC3E}">
        <p14:creationId xmlns:p14="http://schemas.microsoft.com/office/powerpoint/2010/main" val="285624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6" name="Picture 5"/>
          <p:cNvPicPr/>
          <p:nvPr/>
        </p:nvPicPr>
        <p:blipFill>
          <a:blip r:embed="rId4"/>
          <a:stretch>
            <a:fillRect/>
          </a:stretch>
        </p:blipFill>
        <p:spPr>
          <a:xfrm>
            <a:off x="2514600" y="838200"/>
            <a:ext cx="7315200" cy="4191000"/>
          </a:xfrm>
          <a:prstGeom prst="rect">
            <a:avLst/>
          </a:prstGeom>
        </p:spPr>
      </p:pic>
      <p:sp>
        <p:nvSpPr>
          <p:cNvPr id="7" name="Rounded Rectangle 6"/>
          <p:cNvSpPr/>
          <p:nvPr/>
        </p:nvSpPr>
        <p:spPr>
          <a:xfrm>
            <a:off x="2438400" y="304800"/>
            <a:ext cx="7620000" cy="95249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This screenshot shows a </a:t>
            </a:r>
            <a:r>
              <a:rPr kumimoji="0" lang="en-US" sz="1800" b="0" i="0" u="sng" strike="noStrike" kern="0" cap="none" spc="0" normalizeH="0" baseline="0" noProof="0" dirty="0" smtClean="0">
                <a:ln>
                  <a:noFill/>
                </a:ln>
                <a:solidFill>
                  <a:prstClr val="white"/>
                </a:solidFill>
                <a:effectLst/>
                <a:uLnTx/>
                <a:uFillTx/>
                <a:latin typeface="Calibri"/>
                <a:ea typeface="+mn-ea"/>
                <a:cs typeface="+mn-cs"/>
              </a:rPr>
              <a:t>successful</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 retainer form upload.  Unlike the old process, the retainer does NOT get a confirmation email when a form is submitted.   HQs will process the retainer form within three business days.  </a:t>
            </a:r>
          </a:p>
        </p:txBody>
      </p:sp>
      <p:sp>
        <p:nvSpPr>
          <p:cNvPr id="8" name="Left Arrow 7"/>
          <p:cNvSpPr/>
          <p:nvPr/>
        </p:nvSpPr>
        <p:spPr>
          <a:xfrm>
            <a:off x="5657654" y="4572000"/>
            <a:ext cx="4172146" cy="457200"/>
          </a:xfrm>
          <a:prstGeom prst="leftArrow">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Form upload successful</a:t>
            </a:r>
          </a:p>
        </p:txBody>
      </p:sp>
    </p:spTree>
    <p:extLst>
      <p:ext uri="{BB962C8B-B14F-4D97-AF65-F5344CB8AC3E}">
        <p14:creationId xmlns:p14="http://schemas.microsoft.com/office/powerpoint/2010/main" val="1213173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714</Words>
  <Application>Microsoft Office PowerPoint</Application>
  <PresentationFormat>Widescreen</PresentationFormat>
  <Paragraphs>42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2_Office Theme</vt:lpstr>
      <vt:lpstr>AFSA Website New Retainer Form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Litherland</dc:creator>
  <cp:lastModifiedBy>Stevenson, Mark</cp:lastModifiedBy>
  <cp:revision>72</cp:revision>
  <dcterms:created xsi:type="dcterms:W3CDTF">2015-03-01T15:37:51Z</dcterms:created>
  <dcterms:modified xsi:type="dcterms:W3CDTF">2016-03-07T17:15:07Z</dcterms:modified>
</cp:coreProperties>
</file>