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Lst>
  <p:notesMasterIdLst>
    <p:notesMasterId r:id="rId17"/>
  </p:notesMasterIdLst>
  <p:sldIdLst>
    <p:sldId id="271" r:id="rId3"/>
    <p:sldId id="270" r:id="rId4"/>
    <p:sldId id="272" r:id="rId5"/>
    <p:sldId id="273" r:id="rId6"/>
    <p:sldId id="274" r:id="rId7"/>
    <p:sldId id="275" r:id="rId8"/>
    <p:sldId id="276" r:id="rId9"/>
    <p:sldId id="277" r:id="rId10"/>
    <p:sldId id="278" r:id="rId11"/>
    <p:sldId id="279" r:id="rId12"/>
    <p:sldId id="280" r:id="rId13"/>
    <p:sldId id="281" r:id="rId14"/>
    <p:sldId id="282" r:id="rId15"/>
    <p:sldId id="283" r:id="rId16"/>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0854" autoAdjust="0"/>
  </p:normalViewPr>
  <p:slideViewPr>
    <p:cSldViewPr>
      <p:cViewPr varScale="1">
        <p:scale>
          <a:sx n="71" d="100"/>
          <a:sy n="71" d="100"/>
        </p:scale>
        <p:origin x="1018"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1E7E4C27-3C62-42AC-9D9D-6E97796247A3}" type="datetimeFigureOut">
              <a:rPr lang="en-US"/>
              <a:pPr>
                <a:defRPr/>
              </a:pPr>
              <a:t>3/7/2016</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panose="020F0502020204030204" pitchFamily="34" charset="0"/>
              </a:defRPr>
            </a:lvl1pPr>
          </a:lstStyle>
          <a:p>
            <a:fld id="{DE58B76E-13A7-4A22-B0D4-17FA40D5D5EC}" type="slidenum">
              <a:rPr lang="en-US" altLang="en-US"/>
              <a:pPr/>
              <a:t>‹#›</a:t>
            </a:fld>
            <a:endParaRPr lang="en-US" altLang="en-US" dirty="0"/>
          </a:p>
        </p:txBody>
      </p:sp>
    </p:spTree>
    <p:extLst>
      <p:ext uri="{BB962C8B-B14F-4D97-AF65-F5344CB8AC3E}">
        <p14:creationId xmlns:p14="http://schemas.microsoft.com/office/powerpoint/2010/main" val="3480569996"/>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390144" y="4343400"/>
            <a:ext cx="6230112" cy="4581144"/>
          </a:xfrm>
        </p:spPr>
        <p:txBody>
          <a:bodyPr/>
          <a:lstStyle/>
          <a:p>
            <a:endParaRPr lang="en-US" dirty="0"/>
          </a:p>
        </p:txBody>
      </p:sp>
      <p:sp>
        <p:nvSpPr>
          <p:cNvPr id="4" name="Slide Number Placeholder 3"/>
          <p:cNvSpPr>
            <a:spLocks noGrp="1"/>
          </p:cNvSpPr>
          <p:nvPr>
            <p:ph type="sldNum" sz="quarter" idx="10"/>
          </p:nvPr>
        </p:nvSpPr>
        <p:spPr/>
        <p:txBody>
          <a:bodyPr/>
          <a:lstStyle/>
          <a:p>
            <a:fld id="{1A818117-840D-4D42-832D-A536F1B68C2B}"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15275304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390144" y="4343400"/>
            <a:ext cx="6230112" cy="4581144"/>
          </a:xfrm>
        </p:spPr>
        <p:txBody>
          <a:bodyPr/>
          <a:lstStyle/>
          <a:p>
            <a:endParaRPr lang="en-US" dirty="0"/>
          </a:p>
        </p:txBody>
      </p:sp>
      <p:sp>
        <p:nvSpPr>
          <p:cNvPr id="4" name="Slide Number Placeholder 3"/>
          <p:cNvSpPr>
            <a:spLocks noGrp="1"/>
          </p:cNvSpPr>
          <p:nvPr>
            <p:ph type="sldNum" sz="quarter" idx="10"/>
          </p:nvPr>
        </p:nvSpPr>
        <p:spPr/>
        <p:txBody>
          <a:bodyPr/>
          <a:lstStyle/>
          <a:p>
            <a:fld id="{1A818117-840D-4D42-832D-A536F1B68C2B}"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4722410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390144" y="4343400"/>
            <a:ext cx="6230112" cy="4581144"/>
          </a:xfrm>
        </p:spPr>
        <p:txBody>
          <a:bodyPr/>
          <a:lstStyle/>
          <a:p>
            <a:endParaRPr lang="en-US" dirty="0"/>
          </a:p>
        </p:txBody>
      </p:sp>
      <p:sp>
        <p:nvSpPr>
          <p:cNvPr id="4" name="Slide Number Placeholder 3"/>
          <p:cNvSpPr>
            <a:spLocks noGrp="1"/>
          </p:cNvSpPr>
          <p:nvPr>
            <p:ph type="sldNum" sz="quarter" idx="10"/>
          </p:nvPr>
        </p:nvSpPr>
        <p:spPr/>
        <p:txBody>
          <a:bodyPr/>
          <a:lstStyle/>
          <a:p>
            <a:fld id="{1A818117-840D-4D42-832D-A536F1B68C2B}" type="slidenum">
              <a:rPr lang="en-US" smtClean="0">
                <a:solidFill>
                  <a:prstClr val="black"/>
                </a:solidFill>
              </a:rPr>
              <a:pPr/>
              <a:t>11</a:t>
            </a:fld>
            <a:endParaRPr lang="en-US">
              <a:solidFill>
                <a:prstClr val="black"/>
              </a:solidFill>
            </a:endParaRPr>
          </a:p>
        </p:txBody>
      </p:sp>
    </p:spTree>
    <p:extLst>
      <p:ext uri="{BB962C8B-B14F-4D97-AF65-F5344CB8AC3E}">
        <p14:creationId xmlns:p14="http://schemas.microsoft.com/office/powerpoint/2010/main" val="29054989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390144" y="4343400"/>
            <a:ext cx="6230112" cy="4581144"/>
          </a:xfrm>
        </p:spPr>
        <p:txBody>
          <a:bodyPr/>
          <a:lstStyle/>
          <a:p>
            <a:endParaRPr lang="en-US" dirty="0"/>
          </a:p>
        </p:txBody>
      </p:sp>
      <p:sp>
        <p:nvSpPr>
          <p:cNvPr id="4" name="Slide Number Placeholder 3"/>
          <p:cNvSpPr>
            <a:spLocks noGrp="1"/>
          </p:cNvSpPr>
          <p:nvPr>
            <p:ph type="sldNum" sz="quarter" idx="10"/>
          </p:nvPr>
        </p:nvSpPr>
        <p:spPr/>
        <p:txBody>
          <a:bodyPr/>
          <a:lstStyle/>
          <a:p>
            <a:fld id="{1A818117-840D-4D42-832D-A536F1B68C2B}"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8971704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390144" y="4343400"/>
            <a:ext cx="6230112" cy="4581144"/>
          </a:xfrm>
        </p:spPr>
        <p:txBody>
          <a:bodyPr/>
          <a:lstStyle/>
          <a:p>
            <a:endParaRPr lang="en-US" dirty="0"/>
          </a:p>
        </p:txBody>
      </p:sp>
      <p:sp>
        <p:nvSpPr>
          <p:cNvPr id="4" name="Slide Number Placeholder 3"/>
          <p:cNvSpPr>
            <a:spLocks noGrp="1"/>
          </p:cNvSpPr>
          <p:nvPr>
            <p:ph type="sldNum" sz="quarter" idx="10"/>
          </p:nvPr>
        </p:nvSpPr>
        <p:spPr/>
        <p:txBody>
          <a:bodyPr/>
          <a:lstStyle/>
          <a:p>
            <a:fld id="{1A818117-840D-4D42-832D-A536F1B68C2B}"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8821891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390144" y="4343400"/>
            <a:ext cx="6230112" cy="4581144"/>
          </a:xfrm>
        </p:spPr>
        <p:txBody>
          <a:bodyPr/>
          <a:lstStyle/>
          <a:p>
            <a:endParaRPr lang="en-US" dirty="0"/>
          </a:p>
        </p:txBody>
      </p:sp>
      <p:sp>
        <p:nvSpPr>
          <p:cNvPr id="4" name="Slide Number Placeholder 3"/>
          <p:cNvSpPr>
            <a:spLocks noGrp="1"/>
          </p:cNvSpPr>
          <p:nvPr>
            <p:ph type="sldNum" sz="quarter" idx="10"/>
          </p:nvPr>
        </p:nvSpPr>
        <p:spPr/>
        <p:txBody>
          <a:bodyPr/>
          <a:lstStyle/>
          <a:p>
            <a:fld id="{1A818117-840D-4D42-832D-A536F1B68C2B}"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1642658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390144" y="4343400"/>
            <a:ext cx="6230112" cy="4581144"/>
          </a:xfrm>
        </p:spPr>
        <p:txBody>
          <a:bodyPr/>
          <a:lstStyle/>
          <a:p>
            <a:endParaRPr lang="en-US" dirty="0"/>
          </a:p>
        </p:txBody>
      </p:sp>
      <p:sp>
        <p:nvSpPr>
          <p:cNvPr id="4" name="Slide Number Placeholder 3"/>
          <p:cNvSpPr>
            <a:spLocks noGrp="1"/>
          </p:cNvSpPr>
          <p:nvPr>
            <p:ph type="sldNum" sz="quarter" idx="10"/>
          </p:nvPr>
        </p:nvSpPr>
        <p:spPr/>
        <p:txBody>
          <a:bodyPr/>
          <a:lstStyle/>
          <a:p>
            <a:fld id="{1A818117-840D-4D42-832D-A536F1B68C2B}"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33885623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390144" y="4343400"/>
            <a:ext cx="6230112" cy="4581144"/>
          </a:xfrm>
        </p:spPr>
        <p:txBody>
          <a:bodyPr/>
          <a:lstStyle/>
          <a:p>
            <a:endParaRPr lang="en-US" dirty="0"/>
          </a:p>
        </p:txBody>
      </p:sp>
      <p:sp>
        <p:nvSpPr>
          <p:cNvPr id="4" name="Slide Number Placeholder 3"/>
          <p:cNvSpPr>
            <a:spLocks noGrp="1"/>
          </p:cNvSpPr>
          <p:nvPr>
            <p:ph type="sldNum" sz="quarter" idx="10"/>
          </p:nvPr>
        </p:nvSpPr>
        <p:spPr/>
        <p:txBody>
          <a:bodyPr/>
          <a:lstStyle/>
          <a:p>
            <a:fld id="{1A818117-840D-4D42-832D-A536F1B68C2B}"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1638123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390144" y="4343400"/>
            <a:ext cx="6230112" cy="4581144"/>
          </a:xfrm>
        </p:spPr>
        <p:txBody>
          <a:bodyPr/>
          <a:lstStyle/>
          <a:p>
            <a:endParaRPr lang="en-US" dirty="0"/>
          </a:p>
        </p:txBody>
      </p:sp>
      <p:sp>
        <p:nvSpPr>
          <p:cNvPr id="4" name="Slide Number Placeholder 3"/>
          <p:cNvSpPr>
            <a:spLocks noGrp="1"/>
          </p:cNvSpPr>
          <p:nvPr>
            <p:ph type="sldNum" sz="quarter" idx="10"/>
          </p:nvPr>
        </p:nvSpPr>
        <p:spPr/>
        <p:txBody>
          <a:bodyPr/>
          <a:lstStyle/>
          <a:p>
            <a:fld id="{1A818117-840D-4D42-832D-A536F1B68C2B}"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34495649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390144" y="4343400"/>
            <a:ext cx="6230112" cy="4581144"/>
          </a:xfrm>
        </p:spPr>
        <p:txBody>
          <a:bodyPr/>
          <a:lstStyle/>
          <a:p>
            <a:endParaRPr lang="en-US" dirty="0"/>
          </a:p>
        </p:txBody>
      </p:sp>
      <p:sp>
        <p:nvSpPr>
          <p:cNvPr id="4" name="Slide Number Placeholder 3"/>
          <p:cNvSpPr>
            <a:spLocks noGrp="1"/>
          </p:cNvSpPr>
          <p:nvPr>
            <p:ph type="sldNum" sz="quarter" idx="10"/>
          </p:nvPr>
        </p:nvSpPr>
        <p:spPr/>
        <p:txBody>
          <a:bodyPr/>
          <a:lstStyle/>
          <a:p>
            <a:fld id="{1A818117-840D-4D42-832D-A536F1B68C2B}"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18865040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390144" y="4343400"/>
            <a:ext cx="6230112" cy="4581144"/>
          </a:xfrm>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dirty="0" smtClean="0"/>
              <a:t>This process is not fool proof.  If the “new” member's name is misspelled, they may pass the verification resulting in a duplicate membership record.  These type of database errors will be caught by our quality assurance process.   Refunds or a membership term extensions will be worked on a one to one basis.  </a:t>
            </a:r>
          </a:p>
        </p:txBody>
      </p:sp>
      <p:sp>
        <p:nvSpPr>
          <p:cNvPr id="4" name="Slide Number Placeholder 3"/>
          <p:cNvSpPr>
            <a:spLocks noGrp="1"/>
          </p:cNvSpPr>
          <p:nvPr>
            <p:ph type="sldNum" sz="quarter" idx="10"/>
          </p:nvPr>
        </p:nvSpPr>
        <p:spPr/>
        <p:txBody>
          <a:bodyPr/>
          <a:lstStyle/>
          <a:p>
            <a:fld id="{1A818117-840D-4D42-832D-A536F1B68C2B}"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3243396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390144" y="4343400"/>
            <a:ext cx="6230112" cy="4581144"/>
          </a:xfrm>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dirty="0" smtClean="0"/>
              <a:t>This process is not fool proof.  If the “new” member's name is misspelled, they may pass the verification resulting in a duplicate membership record.  These type of database errors will be caught by our quality assurance process.   Refunds or a membership term extensions will be worked on a one to one basis.  </a:t>
            </a:r>
          </a:p>
        </p:txBody>
      </p:sp>
      <p:sp>
        <p:nvSpPr>
          <p:cNvPr id="4" name="Slide Number Placeholder 3"/>
          <p:cNvSpPr>
            <a:spLocks noGrp="1"/>
          </p:cNvSpPr>
          <p:nvPr>
            <p:ph type="sldNum" sz="quarter" idx="10"/>
          </p:nvPr>
        </p:nvSpPr>
        <p:spPr/>
        <p:txBody>
          <a:bodyPr/>
          <a:lstStyle/>
          <a:p>
            <a:fld id="{1A818117-840D-4D42-832D-A536F1B68C2B}" type="slidenum">
              <a:rPr lang="en-US" smtClean="0">
                <a:solidFill>
                  <a:prstClr val="black"/>
                </a:solidFill>
              </a:rPr>
              <a:pPr/>
              <a:t>7</a:t>
            </a:fld>
            <a:endParaRPr lang="en-US">
              <a:solidFill>
                <a:prstClr val="black"/>
              </a:solidFill>
            </a:endParaRPr>
          </a:p>
        </p:txBody>
      </p:sp>
    </p:spTree>
    <p:extLst>
      <p:ext uri="{BB962C8B-B14F-4D97-AF65-F5344CB8AC3E}">
        <p14:creationId xmlns:p14="http://schemas.microsoft.com/office/powerpoint/2010/main" val="33797331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390144" y="4343400"/>
            <a:ext cx="6230112" cy="4581144"/>
          </a:xfrm>
        </p:spPr>
        <p:txBody>
          <a:bodyPr/>
          <a:lstStyle/>
          <a:p>
            <a:endParaRPr lang="en-US" dirty="0"/>
          </a:p>
        </p:txBody>
      </p:sp>
      <p:sp>
        <p:nvSpPr>
          <p:cNvPr id="4" name="Slide Number Placeholder 3"/>
          <p:cNvSpPr>
            <a:spLocks noGrp="1"/>
          </p:cNvSpPr>
          <p:nvPr>
            <p:ph type="sldNum" sz="quarter" idx="10"/>
          </p:nvPr>
        </p:nvSpPr>
        <p:spPr/>
        <p:txBody>
          <a:bodyPr/>
          <a:lstStyle/>
          <a:p>
            <a:fld id="{1A818117-840D-4D42-832D-A536F1B68C2B}"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4105615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a:xfrm>
            <a:off x="390144" y="4343400"/>
            <a:ext cx="6230112" cy="4581144"/>
          </a:xfrm>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altLang="en-US" dirty="0" smtClean="0"/>
              <a:t>Some members may reflect an email address on file.  If this happens the application may reject with a “This email already appears to be in use” error message.  Just add a number or letter to the address (new.member@gmail.com1 as an example) to get it to take and call HQs </a:t>
            </a:r>
            <a:r>
              <a:rPr lang="en-US" altLang="en-US" u="sng" dirty="0" smtClean="0"/>
              <a:t>immediately</a:t>
            </a:r>
            <a:r>
              <a:rPr lang="en-US" altLang="en-US" dirty="0" smtClean="0"/>
              <a:t> to get the address corrected.  A couple using the same “family” email address may also get this error.   </a:t>
            </a:r>
          </a:p>
        </p:txBody>
      </p:sp>
      <p:sp>
        <p:nvSpPr>
          <p:cNvPr id="4" name="Slide Number Placeholder 3"/>
          <p:cNvSpPr>
            <a:spLocks noGrp="1"/>
          </p:cNvSpPr>
          <p:nvPr>
            <p:ph type="sldNum" sz="quarter" idx="10"/>
          </p:nvPr>
        </p:nvSpPr>
        <p:spPr/>
        <p:txBody>
          <a:bodyPr/>
          <a:lstStyle/>
          <a:p>
            <a:fld id="{1A818117-840D-4D42-832D-A536F1B68C2B}"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6993139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FCBC56A-0E90-44A2-ADCC-FF8EFD070449}" type="datetimeFigureOut">
              <a:rPr lang="en-US" smtClean="0">
                <a:solidFill>
                  <a:prstClr val="black">
                    <a:tint val="75000"/>
                  </a:prstClr>
                </a:solidFill>
              </a:rPr>
              <a:pPr/>
              <a:t>3/7/2016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D6F9457-9949-4704-8065-9D070BB6D9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93247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FCBC56A-0E90-44A2-ADCC-FF8EFD070449}" type="datetimeFigureOut">
              <a:rPr lang="en-US" smtClean="0">
                <a:solidFill>
                  <a:prstClr val="black">
                    <a:tint val="75000"/>
                  </a:prstClr>
                </a:solidFill>
              </a:rPr>
              <a:pPr/>
              <a:t>3/7/2016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D6F9457-9949-4704-8065-9D070BB6D9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7961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FCBC56A-0E90-44A2-ADCC-FF8EFD070449}" type="datetimeFigureOut">
              <a:rPr lang="en-US" smtClean="0">
                <a:solidFill>
                  <a:prstClr val="black">
                    <a:tint val="75000"/>
                  </a:prstClr>
                </a:solidFill>
              </a:rPr>
              <a:pPr/>
              <a:t>3/7/2016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D6F9457-9949-4704-8065-9D070BB6D9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77070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FCBC56A-0E90-44A2-ADCC-FF8EFD070449}" type="datetimeFigureOut">
              <a:rPr lang="en-US" smtClean="0">
                <a:solidFill>
                  <a:prstClr val="black">
                    <a:tint val="75000"/>
                  </a:prstClr>
                </a:solidFill>
              </a:rPr>
              <a:pPr/>
              <a:t>3/7/2016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D6F9457-9949-4704-8065-9D070BB6D9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981885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FCBC56A-0E90-44A2-ADCC-FF8EFD070449}" type="datetimeFigureOut">
              <a:rPr lang="en-US" smtClean="0">
                <a:solidFill>
                  <a:prstClr val="black">
                    <a:tint val="75000"/>
                  </a:prstClr>
                </a:solidFill>
              </a:rPr>
              <a:pPr/>
              <a:t>3/7/2016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D6F9457-9949-4704-8065-9D070BB6D9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20168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CBC56A-0E90-44A2-ADCC-FF8EFD070449}" type="datetimeFigureOut">
              <a:rPr lang="en-US" smtClean="0">
                <a:solidFill>
                  <a:prstClr val="black">
                    <a:tint val="75000"/>
                  </a:prstClr>
                </a:solidFill>
              </a:rPr>
              <a:pPr/>
              <a:t>3/7/2016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D6F9457-9949-4704-8065-9D070BB6D9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21488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FCBC56A-0E90-44A2-ADCC-FF8EFD070449}" type="datetimeFigureOut">
              <a:rPr lang="en-US" smtClean="0">
                <a:solidFill>
                  <a:prstClr val="black">
                    <a:tint val="75000"/>
                  </a:prstClr>
                </a:solidFill>
              </a:rPr>
              <a:pPr/>
              <a:t>3/7/2016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D6F9457-9949-4704-8065-9D070BB6D9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840249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FCBC56A-0E90-44A2-ADCC-FF8EFD070449}" type="datetimeFigureOut">
              <a:rPr lang="en-US" smtClean="0">
                <a:solidFill>
                  <a:prstClr val="black">
                    <a:tint val="75000"/>
                  </a:prstClr>
                </a:solidFill>
              </a:rPr>
              <a:pPr/>
              <a:t>3/7/2016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D6F9457-9949-4704-8065-9D070BB6D9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4304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FCBC56A-0E90-44A2-ADCC-FF8EFD070449}" type="datetimeFigureOut">
              <a:rPr lang="en-US" smtClean="0">
                <a:solidFill>
                  <a:prstClr val="black">
                    <a:tint val="75000"/>
                  </a:prstClr>
                </a:solidFill>
              </a:rPr>
              <a:pPr/>
              <a:t>3/7/2016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D6F9457-9949-4704-8065-9D070BB6D9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02223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CBC56A-0E90-44A2-ADCC-FF8EFD070449}" type="datetimeFigureOut">
              <a:rPr lang="en-US" smtClean="0">
                <a:solidFill>
                  <a:prstClr val="black">
                    <a:tint val="75000"/>
                  </a:prstClr>
                </a:solidFill>
              </a:rPr>
              <a:pPr/>
              <a:t>3/7/2016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D6F9457-9949-4704-8065-9D070BB6D9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67174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CBC56A-0E90-44A2-ADCC-FF8EFD070449}" type="datetimeFigureOut">
              <a:rPr lang="en-US" smtClean="0">
                <a:solidFill>
                  <a:prstClr val="black">
                    <a:tint val="75000"/>
                  </a:prstClr>
                </a:solidFill>
              </a:rPr>
              <a:pPr/>
              <a:t>3/7/2016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D6F9457-9949-4704-8065-9D070BB6D9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89010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FCBC56A-0E90-44A2-ADCC-FF8EFD070449}" type="datetimeFigureOut">
              <a:rPr lang="en-US" smtClean="0">
                <a:solidFill>
                  <a:prstClr val="black">
                    <a:tint val="75000"/>
                  </a:prstClr>
                </a:solidFill>
              </a:rPr>
              <a:pPr/>
              <a:t>3/7/2016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D6F9457-9949-4704-8065-9D070BB6D9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42481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CBC56A-0E90-44A2-ADCC-FF8EFD070449}" type="datetimeFigureOut">
              <a:rPr lang="en-US" smtClean="0">
                <a:solidFill>
                  <a:prstClr val="black">
                    <a:tint val="75000"/>
                  </a:prstClr>
                </a:solidFill>
              </a:rPr>
              <a:pPr/>
              <a:t>3/7/2016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D6F9457-9949-4704-8065-9D070BB6D9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37786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FCBC56A-0E90-44A2-ADCC-FF8EFD070449}" type="datetimeFigureOut">
              <a:rPr lang="en-US" smtClean="0">
                <a:solidFill>
                  <a:prstClr val="black">
                    <a:tint val="75000"/>
                  </a:prstClr>
                </a:solidFill>
              </a:rPr>
              <a:pPr/>
              <a:t>3/7/2016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D6F9457-9949-4704-8065-9D070BB6D9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2807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FCBC56A-0E90-44A2-ADCC-FF8EFD070449}" type="datetimeFigureOut">
              <a:rPr lang="en-US" smtClean="0">
                <a:solidFill>
                  <a:prstClr val="black">
                    <a:tint val="75000"/>
                  </a:prstClr>
                </a:solidFill>
              </a:rPr>
              <a:pPr/>
              <a:t>3/7/2016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D6F9457-9949-4704-8065-9D070BB6D9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379982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FCBC56A-0E90-44A2-ADCC-FF8EFD070449}" type="datetimeFigureOut">
              <a:rPr lang="en-US" smtClean="0">
                <a:solidFill>
                  <a:prstClr val="black">
                    <a:tint val="75000"/>
                  </a:prstClr>
                </a:solidFill>
              </a:rPr>
              <a:pPr/>
              <a:t>3/7/2016</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3D6F9457-9949-4704-8065-9D070BB6D9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5113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FCBC56A-0E90-44A2-ADCC-FF8EFD070449}" type="datetimeFigureOut">
              <a:rPr lang="en-US" smtClean="0">
                <a:solidFill>
                  <a:prstClr val="black">
                    <a:tint val="75000"/>
                  </a:prstClr>
                </a:solidFill>
              </a:rPr>
              <a:pPr/>
              <a:t>3/7/2016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D6F9457-9949-4704-8065-9D070BB6D9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37103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FCBC56A-0E90-44A2-ADCC-FF8EFD070449}" type="datetimeFigureOut">
              <a:rPr lang="en-US" smtClean="0">
                <a:solidFill>
                  <a:prstClr val="black">
                    <a:tint val="75000"/>
                  </a:prstClr>
                </a:solidFill>
              </a:rPr>
              <a:pPr/>
              <a:t>3/7/2016</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3D6F9457-9949-4704-8065-9D070BB6D9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67451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FCBC56A-0E90-44A2-ADCC-FF8EFD070449}" type="datetimeFigureOut">
              <a:rPr lang="en-US" smtClean="0">
                <a:solidFill>
                  <a:prstClr val="black">
                    <a:tint val="75000"/>
                  </a:prstClr>
                </a:solidFill>
              </a:rPr>
              <a:pPr/>
              <a:t>3/7/2016</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3D6F9457-9949-4704-8065-9D070BB6D9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94275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CBC56A-0E90-44A2-ADCC-FF8EFD070449}" type="datetimeFigureOut">
              <a:rPr lang="en-US" smtClean="0">
                <a:solidFill>
                  <a:prstClr val="black">
                    <a:tint val="75000"/>
                  </a:prstClr>
                </a:solidFill>
              </a:rPr>
              <a:pPr/>
              <a:t>3/7/2016</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3D6F9457-9949-4704-8065-9D070BB6D9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12067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CBC56A-0E90-44A2-ADCC-FF8EFD070449}" type="datetimeFigureOut">
              <a:rPr lang="en-US" smtClean="0">
                <a:solidFill>
                  <a:prstClr val="black">
                    <a:tint val="75000"/>
                  </a:prstClr>
                </a:solidFill>
              </a:rPr>
              <a:pPr/>
              <a:t>3/7/2016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D6F9457-9949-4704-8065-9D070BB6D9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9745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FCBC56A-0E90-44A2-ADCC-FF8EFD070449}" type="datetimeFigureOut">
              <a:rPr lang="en-US" smtClean="0">
                <a:solidFill>
                  <a:prstClr val="black">
                    <a:tint val="75000"/>
                  </a:prstClr>
                </a:solidFill>
              </a:rPr>
              <a:pPr/>
              <a:t>3/7/2016</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3D6F9457-9949-4704-8065-9D070BB6D98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10986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4FCBC56A-0E90-44A2-ADCC-FF8EFD070449}" type="datetimeFigureOut">
              <a:rPr lang="en-US" smtClean="0">
                <a:solidFill>
                  <a:prstClr val="black">
                    <a:tint val="75000"/>
                  </a:prstClr>
                </a:solidFill>
                <a:latin typeface="Calibri" panose="020F0502020204030204"/>
                <a:cs typeface="+mn-cs"/>
              </a:rPr>
              <a:pPr fontAlgn="auto">
                <a:spcBef>
                  <a:spcPts val="0"/>
                </a:spcBef>
                <a:spcAft>
                  <a:spcPts val="0"/>
                </a:spcAft>
              </a:pPr>
              <a:t>3/7/2016</a:t>
            </a:fld>
            <a:endParaRPr lang="en-US">
              <a:solidFill>
                <a:prstClr val="black">
                  <a:tint val="75000"/>
                </a:prstClr>
              </a:solidFill>
              <a:latin typeface="Calibri" panose="020F0502020204030204"/>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panose="020F0502020204030204"/>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3D6F9457-9949-4704-8065-9D070BB6D985}" type="slidenum">
              <a:rPr lang="en-US" smtClean="0">
                <a:solidFill>
                  <a:prstClr val="black">
                    <a:tint val="75000"/>
                  </a:prstClr>
                </a:solidFill>
                <a:latin typeface="Calibri" panose="020F0502020204030204"/>
                <a:cs typeface="+mn-cs"/>
              </a:rPr>
              <a:pPr fontAlgn="auto">
                <a:spcBef>
                  <a:spcPts val="0"/>
                </a:spcBef>
                <a:spcAft>
                  <a:spcPts val="0"/>
                </a:spcAft>
              </a:pPr>
              <a:t>‹#›</a:t>
            </a:fld>
            <a:endParaRPr lang="en-US">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131781752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4FCBC56A-0E90-44A2-ADCC-FF8EFD070449}" type="datetimeFigureOut">
              <a:rPr lang="en-US" smtClean="0">
                <a:solidFill>
                  <a:prstClr val="black">
                    <a:tint val="75000"/>
                  </a:prstClr>
                </a:solidFill>
                <a:latin typeface="Calibri" panose="020F0502020204030204"/>
                <a:cs typeface="+mn-cs"/>
              </a:rPr>
              <a:pPr fontAlgn="auto">
                <a:spcBef>
                  <a:spcPts val="0"/>
                </a:spcBef>
                <a:spcAft>
                  <a:spcPts val="0"/>
                </a:spcAft>
              </a:pPr>
              <a:t>3/7/2016</a:t>
            </a:fld>
            <a:endParaRPr lang="en-US">
              <a:solidFill>
                <a:prstClr val="black">
                  <a:tint val="75000"/>
                </a:prstClr>
              </a:solidFill>
              <a:latin typeface="Calibri" panose="020F0502020204030204"/>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panose="020F0502020204030204"/>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3D6F9457-9949-4704-8065-9D070BB6D985}" type="slidenum">
              <a:rPr lang="en-US" smtClean="0">
                <a:solidFill>
                  <a:prstClr val="black">
                    <a:tint val="75000"/>
                  </a:prstClr>
                </a:solidFill>
                <a:latin typeface="Calibri" panose="020F0502020204030204"/>
                <a:cs typeface="+mn-cs"/>
              </a:rPr>
              <a:pPr fontAlgn="auto">
                <a:spcBef>
                  <a:spcPts val="0"/>
                </a:spcBef>
                <a:spcAft>
                  <a:spcPts val="0"/>
                </a:spcAft>
              </a:pPr>
              <a:t>‹#›</a:t>
            </a:fld>
            <a:endParaRPr lang="en-US">
              <a:solidFill>
                <a:prstClr val="black">
                  <a:tint val="75000"/>
                </a:prstClr>
              </a:solidFill>
              <a:latin typeface="Calibri" panose="020F0502020204030204"/>
              <a:cs typeface="+mn-cs"/>
            </a:endParaRPr>
          </a:p>
        </p:txBody>
      </p:sp>
    </p:spTree>
    <p:extLst>
      <p:ext uri="{BB962C8B-B14F-4D97-AF65-F5344CB8AC3E}">
        <p14:creationId xmlns:p14="http://schemas.microsoft.com/office/powerpoint/2010/main" val="101593771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8.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8.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8.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8.xml"/><Relationship Id="rId4" Type="http://schemas.openxmlformats.org/officeDocument/2006/relationships/hyperlink" Target="http://www.hqafsa.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8.xml"/><Relationship Id="rId5" Type="http://schemas.openxmlformats.org/officeDocument/2006/relationships/image" Target="../media/image2.png"/><Relationship Id="rId4" Type="http://schemas.openxmlformats.org/officeDocument/2006/relationships/hyperlink" Target="http://www.hqafsa.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8.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8.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8.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8.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t="-31000" r="-1000" b="-4000"/>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sz="4800" b="1" dirty="0">
                <a:solidFill>
                  <a:schemeClr val="accent1">
                    <a:lumMod val="75000"/>
                  </a:schemeClr>
                </a:solidFill>
              </a:rPr>
              <a:t>Using the AFSA Website to Join New Members</a:t>
            </a:r>
            <a:endParaRPr lang="en-US" dirty="0"/>
          </a:p>
        </p:txBody>
      </p:sp>
      <p:sp>
        <p:nvSpPr>
          <p:cNvPr id="4" name="Subtitle 3"/>
          <p:cNvSpPr>
            <a:spLocks noGrp="1"/>
          </p:cNvSpPr>
          <p:nvPr>
            <p:ph type="subTitle" idx="1"/>
          </p:nvPr>
        </p:nvSpPr>
        <p:spPr/>
        <p:txBody>
          <a:bodyPr/>
          <a:lstStyle/>
          <a:p>
            <a:r>
              <a:rPr lang="en-US" b="1" dirty="0">
                <a:solidFill>
                  <a:schemeClr val="accent1">
                    <a:lumMod val="75000"/>
                  </a:schemeClr>
                </a:solidFill>
              </a:rPr>
              <a:t>1 March 2015 – IVP Tim Litherland (Aug 15 Update)</a:t>
            </a:r>
            <a:endParaRPr lang="en-US" dirty="0"/>
          </a:p>
        </p:txBody>
      </p:sp>
    </p:spTree>
    <p:extLst>
      <p:ext uri="{BB962C8B-B14F-4D97-AF65-F5344CB8AC3E}">
        <p14:creationId xmlns:p14="http://schemas.microsoft.com/office/powerpoint/2010/main" val="32663652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t="-31000" r="-1000" b="-4000"/>
          </a:stretch>
        </a:blipFill>
        <a:effectLst/>
      </p:bgPr>
    </p:bg>
    <p:spTree>
      <p:nvGrpSpPr>
        <p:cNvPr id="1" name=""/>
        <p:cNvGrpSpPr/>
        <p:nvPr/>
      </p:nvGrpSpPr>
      <p:grpSpPr>
        <a:xfrm>
          <a:off x="0" y="0"/>
          <a:ext cx="0" cy="0"/>
          <a:chOff x="0" y="0"/>
          <a:chExt cx="0" cy="0"/>
        </a:xfrm>
      </p:grpSpPr>
      <p:sp>
        <p:nvSpPr>
          <p:cNvPr id="3" name="Rectangle 2"/>
          <p:cNvSpPr/>
          <p:nvPr/>
        </p:nvSpPr>
        <p:spPr>
          <a:xfrm>
            <a:off x="2343150" y="466726"/>
            <a:ext cx="7543800" cy="581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This screen appears after completing the “Enter Personal Information” page</a:t>
            </a:r>
          </a:p>
        </p:txBody>
      </p:sp>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r="50000"/>
          <a:stretch>
            <a:fillRect/>
          </a:stretch>
        </p:blipFill>
        <p:spPr bwMode="auto">
          <a:xfrm>
            <a:off x="2209800" y="1066800"/>
            <a:ext cx="7696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eft Arrow 4"/>
          <p:cNvSpPr/>
          <p:nvPr/>
        </p:nvSpPr>
        <p:spPr>
          <a:xfrm>
            <a:off x="6553200" y="1219200"/>
            <a:ext cx="3505200" cy="12192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solidFill>
                  <a:schemeClr val="bg1"/>
                </a:solidFill>
              </a:rPr>
              <a:t>The Chapter will be automatic based on the new recruit’s zip code.   You may use the drop down to select a different Chapter if desired</a:t>
            </a:r>
          </a:p>
        </p:txBody>
      </p:sp>
      <p:sp>
        <p:nvSpPr>
          <p:cNvPr id="6" name="Left Arrow 5"/>
          <p:cNvSpPr/>
          <p:nvPr/>
        </p:nvSpPr>
        <p:spPr>
          <a:xfrm>
            <a:off x="6229350" y="3733800"/>
            <a:ext cx="3657600" cy="990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Select Membership Term and then Submit</a:t>
            </a:r>
          </a:p>
        </p:txBody>
      </p:sp>
    </p:spTree>
    <p:extLst>
      <p:ext uri="{BB962C8B-B14F-4D97-AF65-F5344CB8AC3E}">
        <p14:creationId xmlns:p14="http://schemas.microsoft.com/office/powerpoint/2010/main" val="20871572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t="-31000" r="-1000" b="-4000"/>
          </a:stretch>
        </a:blipFill>
        <a:effectLst/>
      </p:bgPr>
    </p:bg>
    <p:spTree>
      <p:nvGrpSpPr>
        <p:cNvPr id="1" name=""/>
        <p:cNvGrpSpPr/>
        <p:nvPr/>
      </p:nvGrpSpPr>
      <p:grpSpPr>
        <a:xfrm>
          <a:off x="0" y="0"/>
          <a:ext cx="0" cy="0"/>
          <a:chOff x="0" y="0"/>
          <a:chExt cx="0" cy="0"/>
        </a:xfrm>
      </p:grpSpPr>
      <p:pic>
        <p:nvPicPr>
          <p:cNvPr id="3" name="Picture 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10000" y="304800"/>
            <a:ext cx="6324600" cy="296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l="-558" t="14655" r="18527" b="5603"/>
          <a:stretch>
            <a:fillRect/>
          </a:stretch>
        </p:blipFill>
        <p:spPr bwMode="auto">
          <a:xfrm>
            <a:off x="3657600" y="3276601"/>
            <a:ext cx="5715000"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5715001" y="2819401"/>
            <a:ext cx="2399607" cy="205047"/>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r>
              <a:rPr lang="en-US" sz="1200" dirty="0"/>
              <a:t>Recruit Name – Data Mask</a:t>
            </a:r>
          </a:p>
        </p:txBody>
      </p:sp>
      <p:sp>
        <p:nvSpPr>
          <p:cNvPr id="6" name="Rectangle 5"/>
          <p:cNvSpPr/>
          <p:nvPr/>
        </p:nvSpPr>
        <p:spPr>
          <a:xfrm>
            <a:off x="7924800" y="4800600"/>
            <a:ext cx="1143000" cy="30480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r>
              <a:rPr lang="en-US" sz="1200" dirty="0"/>
              <a:t>Data Mask</a:t>
            </a:r>
          </a:p>
        </p:txBody>
      </p:sp>
      <p:sp>
        <p:nvSpPr>
          <p:cNvPr id="7" name="Rounded Rectangle 6"/>
          <p:cNvSpPr/>
          <p:nvPr/>
        </p:nvSpPr>
        <p:spPr>
          <a:xfrm>
            <a:off x="3810000" y="3276600"/>
            <a:ext cx="2971800" cy="180498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u="sng" dirty="0"/>
              <a:t>NOTE</a:t>
            </a:r>
            <a:r>
              <a:rPr lang="en-US" sz="1200" dirty="0"/>
              <a:t>:  A Chapter may use a Chapter debit card if the recruit paid in cash.  The recruiter may use their own debit card for the same reason.  Provide a receipt of some type to show payment. </a:t>
            </a:r>
          </a:p>
          <a:p>
            <a:pPr algn="ctr" fontAlgn="auto">
              <a:spcBef>
                <a:spcPts val="0"/>
              </a:spcBef>
              <a:spcAft>
                <a:spcPts val="0"/>
              </a:spcAft>
              <a:defRPr/>
            </a:pPr>
            <a:r>
              <a:rPr lang="en-US" sz="1200" dirty="0"/>
              <a:t>If making a card payment, click the “Choose another address” link to update the card billing address.</a:t>
            </a:r>
          </a:p>
        </p:txBody>
      </p:sp>
      <p:sp>
        <p:nvSpPr>
          <p:cNvPr id="2" name="Rounded Rectangle 1"/>
          <p:cNvSpPr/>
          <p:nvPr/>
        </p:nvSpPr>
        <p:spPr>
          <a:xfrm>
            <a:off x="2514600" y="304800"/>
            <a:ext cx="7239000" cy="8382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smtClean="0"/>
              <a:t>The </a:t>
            </a:r>
            <a:r>
              <a:rPr lang="en-US" dirty="0"/>
              <a:t>“Shopping Cart” check-out </a:t>
            </a:r>
            <a:r>
              <a:rPr lang="en-US" dirty="0" smtClean="0"/>
              <a:t>screen appears after selecting the </a:t>
            </a:r>
          </a:p>
          <a:p>
            <a:pPr algn="ctr" fontAlgn="auto">
              <a:spcBef>
                <a:spcPts val="0"/>
              </a:spcBef>
              <a:spcAft>
                <a:spcPts val="0"/>
              </a:spcAft>
              <a:defRPr/>
            </a:pPr>
            <a:r>
              <a:rPr lang="en-US" dirty="0" smtClean="0"/>
              <a:t>Chapter assignment and membership term.</a:t>
            </a:r>
            <a:endParaRPr lang="en-US" dirty="0"/>
          </a:p>
        </p:txBody>
      </p:sp>
    </p:spTree>
    <p:extLst>
      <p:ext uri="{BB962C8B-B14F-4D97-AF65-F5344CB8AC3E}">
        <p14:creationId xmlns:p14="http://schemas.microsoft.com/office/powerpoint/2010/main" val="312331206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t="-31000" r="-1000" b="-4000"/>
          </a:stretch>
        </a:blipFill>
        <a:effectLst/>
      </p:bgPr>
    </p:bg>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9800" y="914400"/>
            <a:ext cx="74676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lowchart: Alternate Process 1"/>
          <p:cNvSpPr/>
          <p:nvPr/>
        </p:nvSpPr>
        <p:spPr>
          <a:xfrm>
            <a:off x="2590800" y="533401"/>
            <a:ext cx="7239000" cy="1450975"/>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t>This the final screen of the Join process.  Assuming no debit or credit card problems, the screen will refresh and a “Welcome” message will appear.  Log your new recruit out.  The new member will also get a welcome  email and receipt.  Login to the HQs website and check that the recruit was credited to you.  You’ll be able to see the new recruit’s Membership number there.  HQs will mail the new member their membership card along with the user name and password you set up for them with instructions on how to change their password.  </a:t>
            </a:r>
          </a:p>
        </p:txBody>
      </p:sp>
      <p:sp>
        <p:nvSpPr>
          <p:cNvPr id="5" name="Rectangle 4"/>
          <p:cNvSpPr/>
          <p:nvPr/>
        </p:nvSpPr>
        <p:spPr>
          <a:xfrm>
            <a:off x="4572000" y="3124200"/>
            <a:ext cx="1752600" cy="15240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r>
              <a:rPr lang="en-US" sz="1200" dirty="0"/>
              <a:t>Data mask</a:t>
            </a:r>
          </a:p>
        </p:txBody>
      </p:sp>
      <p:sp>
        <p:nvSpPr>
          <p:cNvPr id="6" name="Rectangle 5"/>
          <p:cNvSpPr/>
          <p:nvPr/>
        </p:nvSpPr>
        <p:spPr>
          <a:xfrm>
            <a:off x="7162800" y="4343400"/>
            <a:ext cx="1219200" cy="15240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r>
              <a:rPr lang="en-US" sz="1200" dirty="0"/>
              <a:t>Data mask</a:t>
            </a:r>
          </a:p>
        </p:txBody>
      </p:sp>
      <p:sp>
        <p:nvSpPr>
          <p:cNvPr id="7" name="Rectangle 6"/>
          <p:cNvSpPr/>
          <p:nvPr/>
        </p:nvSpPr>
        <p:spPr>
          <a:xfrm>
            <a:off x="3733800" y="3505200"/>
            <a:ext cx="2590800" cy="152400"/>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r>
              <a:rPr lang="en-US" sz="1200" dirty="0"/>
              <a:t>Data mask</a:t>
            </a:r>
          </a:p>
        </p:txBody>
      </p:sp>
    </p:spTree>
    <p:extLst>
      <p:ext uri="{BB962C8B-B14F-4D97-AF65-F5344CB8AC3E}">
        <p14:creationId xmlns:p14="http://schemas.microsoft.com/office/powerpoint/2010/main" val="15543819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t="-31000" r="-1000" b="-4000"/>
          </a:stretch>
        </a:blipFill>
        <a:effectLst/>
      </p:bgPr>
    </p:bg>
    <p:spTree>
      <p:nvGrpSpPr>
        <p:cNvPr id="1" name=""/>
        <p:cNvGrpSpPr/>
        <p:nvPr/>
      </p:nvGrpSpPr>
      <p:grpSpPr>
        <a:xfrm>
          <a:off x="0" y="0"/>
          <a:ext cx="0" cy="0"/>
          <a:chOff x="0" y="0"/>
          <a:chExt cx="0" cy="0"/>
        </a:xfrm>
      </p:grpSpPr>
      <p:pic>
        <p:nvPicPr>
          <p:cNvPr id="3" name="Picture 5"/>
          <p:cNvPicPr>
            <a:picLocks noChangeAspect="1" noChangeArrowheads="1"/>
          </p:cNvPicPr>
          <p:nvPr/>
        </p:nvPicPr>
        <p:blipFill>
          <a:blip r:embed="rId4">
            <a:extLst>
              <a:ext uri="{28A0092B-C50C-407E-A947-70E740481C1C}">
                <a14:useLocalDpi xmlns:a14="http://schemas.microsoft.com/office/drawing/2010/main" val="0"/>
              </a:ext>
            </a:extLst>
          </a:blip>
          <a:srcRect r="50812"/>
          <a:stretch>
            <a:fillRect/>
          </a:stretch>
        </p:blipFill>
        <p:spPr bwMode="auto">
          <a:xfrm>
            <a:off x="2028825" y="457201"/>
            <a:ext cx="830580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ight Arrow 3"/>
          <p:cNvSpPr/>
          <p:nvPr/>
        </p:nvSpPr>
        <p:spPr>
          <a:xfrm>
            <a:off x="2057400" y="3048000"/>
            <a:ext cx="1588008" cy="4572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“How to” slide shows </a:t>
            </a:r>
          </a:p>
        </p:txBody>
      </p:sp>
      <p:sp>
        <p:nvSpPr>
          <p:cNvPr id="5" name="Left-Right Arrow 4"/>
          <p:cNvSpPr/>
          <p:nvPr/>
        </p:nvSpPr>
        <p:spPr>
          <a:xfrm>
            <a:off x="4724400" y="3733800"/>
            <a:ext cx="1828800" cy="762000"/>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t>Click  links  to access  forms &amp; help info</a:t>
            </a:r>
          </a:p>
        </p:txBody>
      </p:sp>
      <p:sp>
        <p:nvSpPr>
          <p:cNvPr id="2" name="Rounded Rectangle 1"/>
          <p:cNvSpPr/>
          <p:nvPr/>
        </p:nvSpPr>
        <p:spPr>
          <a:xfrm>
            <a:off x="2019300" y="306387"/>
            <a:ext cx="8039100" cy="14478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u="sng" dirty="0"/>
              <a:t>Update:</a:t>
            </a:r>
            <a:r>
              <a:rPr lang="en-US" dirty="0"/>
              <a:t>  HQs recently updated the “Recruiter/Retainer Tools” under the Resources tab.  You must login to access this part of the website.  There are additional tools here to allow you to sign up multiple new members at once and unloadable membership and retainer forms.  Go explore the site and these tools!</a:t>
            </a:r>
          </a:p>
        </p:txBody>
      </p:sp>
    </p:spTree>
    <p:extLst>
      <p:ext uri="{BB962C8B-B14F-4D97-AF65-F5344CB8AC3E}">
        <p14:creationId xmlns:p14="http://schemas.microsoft.com/office/powerpoint/2010/main" val="28914452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t="-31000" r="-1000" b="-4000"/>
          </a:stretch>
        </a:blipFill>
        <a:effectLst/>
      </p:bgPr>
    </p:bg>
    <p:spTree>
      <p:nvGrpSpPr>
        <p:cNvPr id="1" name=""/>
        <p:cNvGrpSpPr/>
        <p:nvPr/>
      </p:nvGrpSpPr>
      <p:grpSpPr>
        <a:xfrm>
          <a:off x="0" y="0"/>
          <a:ext cx="0" cy="0"/>
          <a:chOff x="0" y="0"/>
          <a:chExt cx="0" cy="0"/>
        </a:xfrm>
      </p:grpSpPr>
      <p:sp>
        <p:nvSpPr>
          <p:cNvPr id="2" name="Rectangle 1"/>
          <p:cNvSpPr/>
          <p:nvPr/>
        </p:nvSpPr>
        <p:spPr>
          <a:xfrm>
            <a:off x="609600" y="320457"/>
            <a:ext cx="10972800" cy="4708981"/>
          </a:xfrm>
          <a:prstGeom prst="rect">
            <a:avLst/>
          </a:prstGeom>
        </p:spPr>
        <p:txBody>
          <a:bodyPr wrap="square">
            <a:spAutoFit/>
          </a:bodyPr>
          <a:lstStyle/>
          <a:p>
            <a:r>
              <a:rPr lang="en-US" sz="2800" b="1" dirty="0">
                <a:solidFill>
                  <a:schemeClr val="accent1">
                    <a:lumMod val="75000"/>
                  </a:schemeClr>
                </a:solidFill>
              </a:rPr>
              <a:t>	</a:t>
            </a:r>
            <a:r>
              <a:rPr lang="en-US" sz="2800" b="1" dirty="0" smtClean="0">
                <a:solidFill>
                  <a:schemeClr val="accent1">
                    <a:lumMod val="75000"/>
                  </a:schemeClr>
                </a:solidFill>
              </a:rPr>
              <a:t>			</a:t>
            </a:r>
            <a:r>
              <a:rPr lang="en-US" sz="2800" b="1" u="sng" dirty="0" smtClean="0">
                <a:solidFill>
                  <a:schemeClr val="accent1">
                    <a:lumMod val="75000"/>
                  </a:schemeClr>
                </a:solidFill>
              </a:rPr>
              <a:t>Final </a:t>
            </a:r>
            <a:r>
              <a:rPr lang="en-US" sz="2800" b="1" u="sng" dirty="0">
                <a:solidFill>
                  <a:schemeClr val="accent1">
                    <a:lumMod val="75000"/>
                  </a:schemeClr>
                </a:solidFill>
              </a:rPr>
              <a:t>Thoughts</a:t>
            </a:r>
            <a:br>
              <a:rPr lang="en-US" sz="2800" b="1" u="sng" dirty="0">
                <a:solidFill>
                  <a:schemeClr val="accent1">
                    <a:lumMod val="75000"/>
                  </a:schemeClr>
                </a:solidFill>
              </a:rPr>
            </a:br>
            <a:r>
              <a:rPr lang="en-US" sz="2800" b="1" u="sng" dirty="0">
                <a:solidFill>
                  <a:schemeClr val="accent1">
                    <a:lumMod val="75000"/>
                  </a:schemeClr>
                </a:solidFill>
              </a:rPr>
              <a:t/>
            </a:r>
            <a:br>
              <a:rPr lang="en-US" sz="2800" b="1" u="sng" dirty="0">
                <a:solidFill>
                  <a:schemeClr val="accent1">
                    <a:lumMod val="75000"/>
                  </a:schemeClr>
                </a:solidFill>
              </a:rPr>
            </a:br>
            <a:r>
              <a:rPr lang="en-US" sz="2800" dirty="0">
                <a:solidFill>
                  <a:schemeClr val="accent1">
                    <a:lumMod val="75000"/>
                  </a:schemeClr>
                </a:solidFill>
              </a:rPr>
              <a:t>A</a:t>
            </a:r>
            <a:r>
              <a:rPr lang="en-US" sz="2400" b="1" dirty="0" smtClean="0">
                <a:solidFill>
                  <a:schemeClr val="accent1">
                    <a:lumMod val="75000"/>
                  </a:schemeClr>
                </a:solidFill>
              </a:rPr>
              <a:t> </a:t>
            </a:r>
            <a:r>
              <a:rPr lang="en-US" sz="2400" b="1" dirty="0">
                <a:solidFill>
                  <a:schemeClr val="accent1">
                    <a:lumMod val="75000"/>
                  </a:schemeClr>
                </a:solidFill>
              </a:rPr>
              <a:t>bit different from the old website join </a:t>
            </a:r>
            <a:r>
              <a:rPr lang="en-US" sz="2400" b="1" dirty="0" smtClean="0">
                <a:solidFill>
                  <a:schemeClr val="accent1">
                    <a:lumMod val="75000"/>
                  </a:schemeClr>
                </a:solidFill>
              </a:rPr>
              <a:t>process--most </a:t>
            </a:r>
            <a:r>
              <a:rPr lang="en-US" sz="2400" b="1" dirty="0">
                <a:solidFill>
                  <a:schemeClr val="accent1">
                    <a:lumMod val="75000"/>
                  </a:schemeClr>
                </a:solidFill>
              </a:rPr>
              <a:t>things are </a:t>
            </a:r>
            <a:r>
              <a:rPr lang="en-US" sz="2400" b="1" dirty="0" smtClean="0">
                <a:solidFill>
                  <a:schemeClr val="accent1">
                    <a:lumMod val="75000"/>
                  </a:schemeClr>
                </a:solidFill>
              </a:rPr>
              <a:t>similar</a:t>
            </a:r>
            <a:r>
              <a:rPr lang="en-US" sz="2400" b="1" dirty="0">
                <a:solidFill>
                  <a:schemeClr val="accent1">
                    <a:lumMod val="75000"/>
                  </a:schemeClr>
                </a:solidFill>
              </a:rPr>
              <a:t>.  </a:t>
            </a:r>
            <a:br>
              <a:rPr lang="en-US" sz="2400" b="1" dirty="0">
                <a:solidFill>
                  <a:schemeClr val="accent1">
                    <a:lumMod val="75000"/>
                  </a:schemeClr>
                </a:solidFill>
              </a:rPr>
            </a:br>
            <a:r>
              <a:rPr lang="en-US" sz="2400" b="1" dirty="0">
                <a:solidFill>
                  <a:schemeClr val="accent1">
                    <a:lumMod val="75000"/>
                  </a:schemeClr>
                </a:solidFill>
              </a:rPr>
              <a:t/>
            </a:r>
            <a:br>
              <a:rPr lang="en-US" sz="2400" b="1" dirty="0">
                <a:solidFill>
                  <a:schemeClr val="accent1">
                    <a:lumMod val="75000"/>
                  </a:schemeClr>
                </a:solidFill>
              </a:rPr>
            </a:br>
            <a:r>
              <a:rPr lang="en-US" sz="2400" b="1" dirty="0">
                <a:solidFill>
                  <a:schemeClr val="accent1">
                    <a:lumMod val="75000"/>
                  </a:schemeClr>
                </a:solidFill>
              </a:rPr>
              <a:t>Recruiters can of course always call AFSA HQs at </a:t>
            </a:r>
            <a:r>
              <a:rPr lang="en-US" sz="2400" b="1" dirty="0" smtClean="0">
                <a:solidFill>
                  <a:schemeClr val="accent1">
                    <a:lumMod val="75000"/>
                  </a:schemeClr>
                </a:solidFill>
              </a:rPr>
              <a:t>1-800-638-0594 </a:t>
            </a:r>
            <a:r>
              <a:rPr lang="en-US" sz="2400" b="1" dirty="0">
                <a:solidFill>
                  <a:schemeClr val="accent1">
                    <a:lumMod val="75000"/>
                  </a:schemeClr>
                </a:solidFill>
              </a:rPr>
              <a:t>to sign their recruits up or </a:t>
            </a:r>
            <a:r>
              <a:rPr lang="en-US" sz="2400" b="1" dirty="0" smtClean="0">
                <a:solidFill>
                  <a:schemeClr val="accent1">
                    <a:lumMod val="75000"/>
                  </a:schemeClr>
                </a:solidFill>
              </a:rPr>
              <a:t>can </a:t>
            </a:r>
            <a:r>
              <a:rPr lang="en-US" sz="2400" b="1" dirty="0">
                <a:solidFill>
                  <a:schemeClr val="accent1">
                    <a:lumMod val="75000"/>
                  </a:schemeClr>
                </a:solidFill>
              </a:rPr>
              <a:t>send </a:t>
            </a:r>
            <a:r>
              <a:rPr lang="en-US" sz="2400" b="1" dirty="0" smtClean="0">
                <a:solidFill>
                  <a:schemeClr val="accent1">
                    <a:lumMod val="75000"/>
                  </a:schemeClr>
                </a:solidFill>
              </a:rPr>
              <a:t>membership </a:t>
            </a:r>
            <a:r>
              <a:rPr lang="en-US" sz="2400" b="1" dirty="0">
                <a:solidFill>
                  <a:schemeClr val="accent1">
                    <a:lumMod val="75000"/>
                  </a:schemeClr>
                </a:solidFill>
              </a:rPr>
              <a:t>applications to HQs via </a:t>
            </a:r>
            <a:r>
              <a:rPr lang="en-US" sz="2400" b="1" dirty="0" smtClean="0">
                <a:solidFill>
                  <a:schemeClr val="accent1">
                    <a:lumMod val="75000"/>
                  </a:schemeClr>
                </a:solidFill>
              </a:rPr>
              <a:t>mail</a:t>
            </a:r>
            <a:r>
              <a:rPr lang="en-US" sz="2400" b="1" dirty="0">
                <a:solidFill>
                  <a:schemeClr val="accent1">
                    <a:lumMod val="75000"/>
                  </a:schemeClr>
                </a:solidFill>
              </a:rPr>
              <a:t>.  </a:t>
            </a:r>
            <a:br>
              <a:rPr lang="en-US" sz="2400" b="1" dirty="0">
                <a:solidFill>
                  <a:schemeClr val="accent1">
                    <a:lumMod val="75000"/>
                  </a:schemeClr>
                </a:solidFill>
              </a:rPr>
            </a:br>
            <a:r>
              <a:rPr lang="en-US" sz="2400" b="1" dirty="0">
                <a:solidFill>
                  <a:schemeClr val="accent1">
                    <a:lumMod val="75000"/>
                  </a:schemeClr>
                </a:solidFill>
              </a:rPr>
              <a:t/>
            </a:r>
            <a:br>
              <a:rPr lang="en-US" sz="2400" b="1" dirty="0">
                <a:solidFill>
                  <a:schemeClr val="accent1">
                    <a:lumMod val="75000"/>
                  </a:schemeClr>
                </a:solidFill>
              </a:rPr>
            </a:br>
            <a:r>
              <a:rPr lang="en-US" sz="2400" b="1" dirty="0">
                <a:solidFill>
                  <a:schemeClr val="accent1">
                    <a:lumMod val="75000"/>
                  </a:schemeClr>
                </a:solidFill>
              </a:rPr>
              <a:t>Recent updates provide recruiters/retainers additional ways to sign up and renew people.  </a:t>
            </a:r>
            <a:br>
              <a:rPr lang="en-US" sz="2400" b="1" dirty="0">
                <a:solidFill>
                  <a:schemeClr val="accent1">
                    <a:lumMod val="75000"/>
                  </a:schemeClr>
                </a:solidFill>
              </a:rPr>
            </a:br>
            <a:r>
              <a:rPr lang="en-US" sz="2400" b="1" dirty="0">
                <a:solidFill>
                  <a:schemeClr val="accent1">
                    <a:lumMod val="75000"/>
                  </a:schemeClr>
                </a:solidFill>
              </a:rPr>
              <a:t/>
            </a:r>
            <a:br>
              <a:rPr lang="en-US" sz="2400" b="1" dirty="0">
                <a:solidFill>
                  <a:schemeClr val="accent1">
                    <a:lumMod val="75000"/>
                  </a:schemeClr>
                </a:solidFill>
              </a:rPr>
            </a:br>
            <a:r>
              <a:rPr lang="en-US" sz="2400" b="1" dirty="0">
                <a:solidFill>
                  <a:schemeClr val="accent1">
                    <a:lumMod val="75000"/>
                  </a:schemeClr>
                </a:solidFill>
              </a:rPr>
              <a:t/>
            </a:r>
            <a:br>
              <a:rPr lang="en-US" sz="2400" b="1" dirty="0">
                <a:solidFill>
                  <a:schemeClr val="accent1">
                    <a:lumMod val="75000"/>
                  </a:schemeClr>
                </a:solidFill>
              </a:rPr>
            </a:br>
            <a:endParaRPr lang="en-US" sz="2400" dirty="0"/>
          </a:p>
        </p:txBody>
      </p:sp>
    </p:spTree>
    <p:extLst>
      <p:ext uri="{BB962C8B-B14F-4D97-AF65-F5344CB8AC3E}">
        <p14:creationId xmlns:p14="http://schemas.microsoft.com/office/powerpoint/2010/main" val="29488616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t="-31000" r="-1000" b="-4000"/>
          </a:stretch>
        </a:blipFill>
        <a:effectLst/>
      </p:bgPr>
    </p:bg>
    <p:spTree>
      <p:nvGrpSpPr>
        <p:cNvPr id="1" name=""/>
        <p:cNvGrpSpPr/>
        <p:nvPr/>
      </p:nvGrpSpPr>
      <p:grpSpPr>
        <a:xfrm>
          <a:off x="0" y="0"/>
          <a:ext cx="0" cy="0"/>
          <a:chOff x="0" y="0"/>
          <a:chExt cx="0" cy="0"/>
        </a:xfrm>
      </p:grpSpPr>
      <p:sp>
        <p:nvSpPr>
          <p:cNvPr id="2" name="Rectangle 1"/>
          <p:cNvSpPr/>
          <p:nvPr/>
        </p:nvSpPr>
        <p:spPr>
          <a:xfrm>
            <a:off x="609600" y="457201"/>
            <a:ext cx="10591799" cy="5570756"/>
          </a:xfrm>
          <a:prstGeom prst="rect">
            <a:avLst/>
          </a:prstGeom>
        </p:spPr>
        <p:txBody>
          <a:bodyPr wrap="square">
            <a:spAutoFit/>
          </a:bodyPr>
          <a:lstStyle/>
          <a:p>
            <a:pPr fontAlgn="auto">
              <a:spcBef>
                <a:spcPts val="0"/>
              </a:spcBef>
              <a:spcAft>
                <a:spcPts val="0"/>
              </a:spcAft>
              <a:defRPr/>
            </a:pPr>
            <a:r>
              <a:rPr lang="en-US" sz="2800" b="1" u="sng" dirty="0">
                <a:solidFill>
                  <a:schemeClr val="accent1">
                    <a:lumMod val="75000"/>
                  </a:schemeClr>
                </a:solidFill>
              </a:rPr>
              <a:t>HQs AFSA migrated to a new web platform in January </a:t>
            </a:r>
            <a:r>
              <a:rPr lang="en-US" sz="2800" b="1" u="sng" dirty="0" smtClean="0">
                <a:solidFill>
                  <a:schemeClr val="accent1">
                    <a:lumMod val="75000"/>
                  </a:schemeClr>
                </a:solidFill>
              </a:rPr>
              <a:t>2015</a:t>
            </a:r>
          </a:p>
          <a:p>
            <a:pPr fontAlgn="auto">
              <a:spcBef>
                <a:spcPts val="0"/>
              </a:spcBef>
              <a:spcAft>
                <a:spcPts val="0"/>
              </a:spcAft>
              <a:defRPr/>
            </a:pPr>
            <a:endParaRPr lang="en-US" sz="2800" b="1" u="sng" dirty="0" smtClean="0">
              <a:solidFill>
                <a:schemeClr val="accent1">
                  <a:lumMod val="75000"/>
                </a:schemeClr>
              </a:solidFill>
            </a:endParaRPr>
          </a:p>
          <a:p>
            <a:pPr marL="457200" indent="-457200" fontAlgn="auto">
              <a:spcBef>
                <a:spcPts val="0"/>
              </a:spcBef>
              <a:spcAft>
                <a:spcPts val="0"/>
              </a:spcAft>
              <a:buFont typeface="Wingdings" panose="05000000000000000000" pitchFamily="2" charset="2"/>
              <a:buChar char="Ø"/>
              <a:defRPr/>
            </a:pPr>
            <a:r>
              <a:rPr lang="en-US" sz="2400" dirty="0" smtClean="0">
                <a:solidFill>
                  <a:schemeClr val="accent1">
                    <a:lumMod val="75000"/>
                  </a:schemeClr>
                </a:solidFill>
              </a:rPr>
              <a:t>AFSA’s </a:t>
            </a:r>
            <a:r>
              <a:rPr lang="en-US" sz="2400" dirty="0">
                <a:solidFill>
                  <a:schemeClr val="accent1">
                    <a:lumMod val="75000"/>
                  </a:schemeClr>
                </a:solidFill>
              </a:rPr>
              <a:t>website address did not change:  </a:t>
            </a:r>
            <a:r>
              <a:rPr lang="en-US" sz="2400" dirty="0" smtClean="0">
                <a:solidFill>
                  <a:schemeClr val="accent1">
                    <a:lumMod val="75000"/>
                  </a:schemeClr>
                </a:solidFill>
                <a:hlinkClick r:id="rId4"/>
              </a:rPr>
              <a:t>www.hqafsa.org</a:t>
            </a:r>
            <a:endParaRPr lang="en-US" sz="2400" dirty="0" smtClean="0">
              <a:solidFill>
                <a:schemeClr val="accent1">
                  <a:lumMod val="75000"/>
                </a:schemeClr>
              </a:solidFill>
            </a:endParaRPr>
          </a:p>
          <a:p>
            <a:pPr fontAlgn="auto">
              <a:spcBef>
                <a:spcPts val="0"/>
              </a:spcBef>
              <a:spcAft>
                <a:spcPts val="0"/>
              </a:spcAft>
              <a:defRPr/>
            </a:pPr>
            <a:endParaRPr lang="en-US" sz="2400" dirty="0">
              <a:solidFill>
                <a:schemeClr val="accent1">
                  <a:lumMod val="75000"/>
                </a:schemeClr>
              </a:solidFill>
            </a:endParaRPr>
          </a:p>
          <a:p>
            <a:pPr marL="457200" indent="-457200" fontAlgn="auto">
              <a:spcBef>
                <a:spcPts val="0"/>
              </a:spcBef>
              <a:spcAft>
                <a:spcPts val="0"/>
              </a:spcAft>
              <a:buFont typeface="Wingdings" panose="05000000000000000000" pitchFamily="2" charset="2"/>
              <a:buChar char="Ø"/>
              <a:defRPr/>
            </a:pPr>
            <a:r>
              <a:rPr lang="en-US" sz="2400" dirty="0" smtClean="0">
                <a:solidFill>
                  <a:schemeClr val="accent1">
                    <a:lumMod val="75000"/>
                  </a:schemeClr>
                </a:solidFill>
              </a:rPr>
              <a:t>New </a:t>
            </a:r>
            <a:r>
              <a:rPr lang="en-US" sz="2400" dirty="0">
                <a:solidFill>
                  <a:schemeClr val="accent1">
                    <a:lumMod val="75000"/>
                  </a:schemeClr>
                </a:solidFill>
              </a:rPr>
              <a:t>web form altered our online membership  </a:t>
            </a:r>
            <a:br>
              <a:rPr lang="en-US" sz="2400" dirty="0">
                <a:solidFill>
                  <a:schemeClr val="accent1">
                    <a:lumMod val="75000"/>
                  </a:schemeClr>
                </a:solidFill>
              </a:rPr>
            </a:br>
            <a:r>
              <a:rPr lang="en-US" sz="2400" dirty="0">
                <a:solidFill>
                  <a:schemeClr val="accent1">
                    <a:lumMod val="75000"/>
                  </a:schemeClr>
                </a:solidFill>
              </a:rPr>
              <a:t>sign up </a:t>
            </a:r>
            <a:r>
              <a:rPr lang="en-US" sz="2400" dirty="0" smtClean="0">
                <a:solidFill>
                  <a:schemeClr val="accent1">
                    <a:lumMod val="75000"/>
                  </a:schemeClr>
                </a:solidFill>
              </a:rPr>
              <a:t>process</a:t>
            </a:r>
          </a:p>
          <a:p>
            <a:pPr fontAlgn="auto">
              <a:spcBef>
                <a:spcPts val="0"/>
              </a:spcBef>
              <a:spcAft>
                <a:spcPts val="0"/>
              </a:spcAft>
              <a:defRPr/>
            </a:pPr>
            <a:r>
              <a:rPr lang="en-US" sz="2400" dirty="0" smtClean="0">
                <a:solidFill>
                  <a:schemeClr val="accent1">
                    <a:lumMod val="75000"/>
                  </a:schemeClr>
                </a:solidFill>
              </a:rPr>
              <a:t> </a:t>
            </a:r>
            <a:endParaRPr lang="en-US" sz="2400" dirty="0">
              <a:solidFill>
                <a:schemeClr val="accent1">
                  <a:lumMod val="75000"/>
                </a:schemeClr>
              </a:solidFill>
            </a:endParaRPr>
          </a:p>
          <a:p>
            <a:pPr marL="457200" indent="-457200" fontAlgn="auto">
              <a:spcBef>
                <a:spcPts val="0"/>
              </a:spcBef>
              <a:spcAft>
                <a:spcPts val="0"/>
              </a:spcAft>
              <a:buFont typeface="Wingdings" panose="05000000000000000000" pitchFamily="2" charset="2"/>
              <a:buChar char="Ø"/>
              <a:defRPr/>
            </a:pPr>
            <a:r>
              <a:rPr lang="en-US" sz="2400" dirty="0" smtClean="0">
                <a:solidFill>
                  <a:schemeClr val="accent1">
                    <a:lumMod val="75000"/>
                  </a:schemeClr>
                </a:solidFill>
              </a:rPr>
              <a:t>The </a:t>
            </a:r>
            <a:r>
              <a:rPr lang="en-US" sz="2400" dirty="0">
                <a:solidFill>
                  <a:schemeClr val="accent1">
                    <a:lumMod val="75000"/>
                  </a:schemeClr>
                </a:solidFill>
              </a:rPr>
              <a:t>following screen shots &amp; explanations will walk recruiters through the new join process</a:t>
            </a:r>
            <a:r>
              <a:rPr lang="en-US" sz="2400" b="1" i="1" kern="0" dirty="0">
                <a:solidFill>
                  <a:srgbClr val="002060"/>
                </a:solidFill>
                <a:latin typeface="Calibri" panose="020F0502020204030204"/>
                <a:cs typeface="+mn-cs"/>
              </a:rPr>
              <a:t/>
            </a:r>
            <a:br>
              <a:rPr lang="en-US" sz="2400" b="1" i="1" kern="0" dirty="0">
                <a:solidFill>
                  <a:srgbClr val="002060"/>
                </a:solidFill>
                <a:latin typeface="Calibri" panose="020F0502020204030204"/>
                <a:cs typeface="+mn-cs"/>
              </a:rPr>
            </a:br>
            <a:endParaRPr lang="en-US" sz="2400" b="1" i="1" kern="0" dirty="0">
              <a:solidFill>
                <a:srgbClr val="002060"/>
              </a:solidFill>
              <a:latin typeface="Calibri" panose="020F0502020204030204"/>
              <a:cs typeface="+mn-cs"/>
            </a:endParaRPr>
          </a:p>
          <a:p>
            <a:pPr fontAlgn="auto">
              <a:spcBef>
                <a:spcPts val="0"/>
              </a:spcBef>
              <a:spcAft>
                <a:spcPts val="0"/>
              </a:spcAft>
              <a:defRPr/>
            </a:pPr>
            <a:endParaRPr lang="en-US" sz="2700" b="1" kern="0" dirty="0">
              <a:solidFill>
                <a:srgbClr val="002060"/>
              </a:solidFill>
              <a:latin typeface="Calibri" panose="020F0502020204030204"/>
              <a:cs typeface="+mn-cs"/>
            </a:endParaRPr>
          </a:p>
          <a:p>
            <a:pPr fontAlgn="auto">
              <a:spcBef>
                <a:spcPts val="0"/>
              </a:spcBef>
              <a:spcAft>
                <a:spcPts val="0"/>
              </a:spcAft>
              <a:defRPr/>
            </a:pPr>
            <a:endParaRPr lang="en-US" sz="2700" b="1" kern="0" dirty="0">
              <a:solidFill>
                <a:srgbClr val="002060"/>
              </a:solidFill>
              <a:latin typeface="Calibri" panose="020F0502020204030204"/>
              <a:cs typeface="+mn-cs"/>
            </a:endParaRPr>
          </a:p>
          <a:p>
            <a:pPr fontAlgn="auto">
              <a:spcBef>
                <a:spcPts val="0"/>
              </a:spcBef>
              <a:spcAft>
                <a:spcPts val="0"/>
              </a:spcAft>
              <a:defRPr/>
            </a:pPr>
            <a:endParaRPr lang="en-US" sz="2700" b="1" kern="0" dirty="0">
              <a:solidFill>
                <a:srgbClr val="002060"/>
              </a:solidFill>
              <a:latin typeface="Calibri" panose="020F0502020204030204"/>
              <a:cs typeface="+mn-cs"/>
            </a:endParaRPr>
          </a:p>
          <a:p>
            <a:pPr fontAlgn="auto">
              <a:spcBef>
                <a:spcPts val="0"/>
              </a:spcBef>
              <a:spcAft>
                <a:spcPts val="0"/>
              </a:spcAft>
              <a:defRPr/>
            </a:pPr>
            <a:r>
              <a:rPr lang="en-US" sz="2700" b="1" kern="0" dirty="0">
                <a:solidFill>
                  <a:srgbClr val="002060"/>
                </a:solidFill>
                <a:latin typeface="Calibri" panose="020F0502020204030204"/>
                <a:cs typeface="+mn-cs"/>
              </a:rPr>
              <a:t> </a:t>
            </a:r>
          </a:p>
        </p:txBody>
      </p:sp>
    </p:spTree>
    <p:extLst>
      <p:ext uri="{BB962C8B-B14F-4D97-AF65-F5344CB8AC3E}">
        <p14:creationId xmlns:p14="http://schemas.microsoft.com/office/powerpoint/2010/main" val="14864592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t="-31000" r="-1000" b="-4000"/>
          </a:stretch>
        </a:blipFill>
        <a:effectLst/>
      </p:bgPr>
    </p:bg>
    <p:spTree>
      <p:nvGrpSpPr>
        <p:cNvPr id="1" name=""/>
        <p:cNvGrpSpPr/>
        <p:nvPr/>
      </p:nvGrpSpPr>
      <p:grpSpPr>
        <a:xfrm>
          <a:off x="0" y="0"/>
          <a:ext cx="0" cy="0"/>
          <a:chOff x="0" y="0"/>
          <a:chExt cx="0" cy="0"/>
        </a:xfrm>
      </p:grpSpPr>
      <p:sp>
        <p:nvSpPr>
          <p:cNvPr id="2" name="Rectangle 1"/>
          <p:cNvSpPr/>
          <p:nvPr/>
        </p:nvSpPr>
        <p:spPr>
          <a:xfrm>
            <a:off x="609600" y="420401"/>
            <a:ext cx="10515599" cy="1369606"/>
          </a:xfrm>
          <a:prstGeom prst="rect">
            <a:avLst/>
          </a:prstGeom>
        </p:spPr>
        <p:txBody>
          <a:bodyPr wrap="square">
            <a:spAutoFit/>
          </a:bodyPr>
          <a:lstStyle/>
          <a:p>
            <a:pPr algn="ctr" fontAlgn="auto">
              <a:spcBef>
                <a:spcPts val="0"/>
              </a:spcBef>
              <a:spcAft>
                <a:spcPts val="0"/>
              </a:spcAft>
              <a:defRPr/>
            </a:pPr>
            <a:r>
              <a:rPr lang="en-US" sz="2800" b="1" u="sng" dirty="0">
                <a:solidFill>
                  <a:schemeClr val="accent1">
                    <a:lumMod val="75000"/>
                  </a:schemeClr>
                </a:solidFill>
              </a:rPr>
              <a:t>Getting Started</a:t>
            </a:r>
            <a:br>
              <a:rPr lang="en-US" sz="2800" b="1" u="sng" dirty="0">
                <a:solidFill>
                  <a:schemeClr val="accent1">
                    <a:lumMod val="75000"/>
                  </a:schemeClr>
                </a:solidFill>
              </a:rPr>
            </a:br>
            <a:r>
              <a:rPr lang="en-US" sz="2800" b="1" dirty="0">
                <a:solidFill>
                  <a:schemeClr val="accent1">
                    <a:lumMod val="75000"/>
                  </a:schemeClr>
                </a:solidFill>
              </a:rPr>
              <a:t>Go to HQ’s website at </a:t>
            </a:r>
            <a:r>
              <a:rPr lang="en-US" sz="2800" b="1" dirty="0">
                <a:solidFill>
                  <a:schemeClr val="accent1">
                    <a:lumMod val="75000"/>
                  </a:schemeClr>
                </a:solidFill>
                <a:hlinkClick r:id="rId4"/>
              </a:rPr>
              <a:t>www.hqafsa.org</a:t>
            </a:r>
            <a:endParaRPr lang="en-US" sz="2800" b="1" dirty="0">
              <a:solidFill>
                <a:schemeClr val="accent1">
                  <a:lumMod val="75000"/>
                </a:schemeClr>
              </a:solidFill>
            </a:endParaRPr>
          </a:p>
          <a:p>
            <a:pPr fontAlgn="auto">
              <a:spcBef>
                <a:spcPts val="0"/>
              </a:spcBef>
              <a:spcAft>
                <a:spcPts val="0"/>
              </a:spcAft>
              <a:defRPr/>
            </a:pPr>
            <a:endParaRPr lang="en-US" sz="2700" b="1" kern="0" dirty="0">
              <a:solidFill>
                <a:srgbClr val="002060"/>
              </a:solidFill>
              <a:latin typeface="Calibri" panose="020F0502020204030204"/>
            </a:endParaRPr>
          </a:p>
        </p:txBody>
      </p:sp>
      <p:pic>
        <p:nvPicPr>
          <p:cNvPr id="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t="12022" r="50000" b="4082"/>
          <a:stretch>
            <a:fillRect/>
          </a:stretch>
        </p:blipFill>
        <p:spPr bwMode="auto">
          <a:xfrm>
            <a:off x="2895600" y="1595372"/>
            <a:ext cx="6324600" cy="3579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own Arrow Callout 3"/>
          <p:cNvSpPr/>
          <p:nvPr/>
        </p:nvSpPr>
        <p:spPr>
          <a:xfrm>
            <a:off x="3048000" y="1599610"/>
            <a:ext cx="3009900" cy="1639094"/>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Recruiters don’t login, click the “Join AFSA Now” button</a:t>
            </a:r>
          </a:p>
        </p:txBody>
      </p:sp>
    </p:spTree>
    <p:extLst>
      <p:ext uri="{BB962C8B-B14F-4D97-AF65-F5344CB8AC3E}">
        <p14:creationId xmlns:p14="http://schemas.microsoft.com/office/powerpoint/2010/main" val="3281278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t="-31000" r="-1000" b="-4000"/>
          </a:stretch>
        </a:blip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4" cstate="print">
            <a:clrChange>
              <a:clrFrom>
                <a:srgbClr val="F9F9F9"/>
              </a:clrFrom>
              <a:clrTo>
                <a:srgbClr val="F9F9F9">
                  <a:alpha val="0"/>
                </a:srgbClr>
              </a:clrTo>
            </a:clrChange>
            <a:extLst>
              <a:ext uri="{28A0092B-C50C-407E-A947-70E740481C1C}">
                <a14:useLocalDpi xmlns:a14="http://schemas.microsoft.com/office/drawing/2010/main" val="0"/>
              </a:ext>
            </a:extLst>
          </a:blip>
          <a:srcRect r="50000"/>
          <a:stretch>
            <a:fillRect/>
          </a:stretch>
        </p:blipFill>
        <p:spPr bwMode="auto">
          <a:xfrm>
            <a:off x="2590800" y="1295400"/>
            <a:ext cx="7315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Alternate Process 2"/>
          <p:cNvSpPr/>
          <p:nvPr/>
        </p:nvSpPr>
        <p:spPr>
          <a:xfrm>
            <a:off x="2438400" y="685800"/>
            <a:ext cx="7010400" cy="914400"/>
          </a:xfrm>
          <a:prstGeom prst="flowChartAlternateProcess">
            <a:avLst/>
          </a:prstGeom>
          <a:solidFill>
            <a:srgbClr val="4F81BD"/>
          </a:solidFill>
          <a:ln w="25400" cap="flat" cmpd="sng" algn="ctr">
            <a:solidFill>
              <a:srgbClr val="4F81BD">
                <a:shade val="50000"/>
              </a:srgbClr>
            </a:solidFill>
            <a:prstDash val="solid"/>
          </a:ln>
          <a:effectLst/>
        </p:spPr>
        <p:txBody>
          <a:bodyPr anchor="ctr"/>
          <a:lstStyle/>
          <a:p>
            <a:pPr algn="ctr" fontAlgn="auto">
              <a:spcBef>
                <a:spcPts val="0"/>
              </a:spcBef>
              <a:spcAft>
                <a:spcPts val="0"/>
              </a:spcAft>
              <a:defRPr/>
            </a:pPr>
            <a:r>
              <a:rPr lang="en-US" sz="2000" kern="0" dirty="0">
                <a:solidFill>
                  <a:prstClr val="white"/>
                </a:solidFill>
                <a:latin typeface="Calibri"/>
                <a:cs typeface="+mn-cs"/>
              </a:rPr>
              <a:t>Select the membership type by clicking a picture.  </a:t>
            </a:r>
            <a:endParaRPr lang="en-US" sz="2000" kern="0" dirty="0" smtClean="0">
              <a:solidFill>
                <a:prstClr val="white"/>
              </a:solidFill>
              <a:latin typeface="Calibri"/>
              <a:cs typeface="+mn-cs"/>
            </a:endParaRPr>
          </a:p>
          <a:p>
            <a:pPr algn="ctr" fontAlgn="auto">
              <a:spcBef>
                <a:spcPts val="0"/>
              </a:spcBef>
              <a:spcAft>
                <a:spcPts val="0"/>
              </a:spcAft>
              <a:defRPr/>
            </a:pPr>
            <a:r>
              <a:rPr lang="en-US" sz="2000" kern="0" dirty="0" smtClean="0">
                <a:solidFill>
                  <a:prstClr val="white"/>
                </a:solidFill>
                <a:latin typeface="Calibri"/>
                <a:cs typeface="+mn-cs"/>
              </a:rPr>
              <a:t>See </a:t>
            </a:r>
            <a:r>
              <a:rPr lang="en-US" sz="2000" kern="0" dirty="0">
                <a:solidFill>
                  <a:prstClr val="white"/>
                </a:solidFill>
                <a:latin typeface="Calibri"/>
                <a:cs typeface="+mn-cs"/>
              </a:rPr>
              <a:t>AFSA Manual </a:t>
            </a:r>
          </a:p>
          <a:p>
            <a:pPr algn="ctr" fontAlgn="auto">
              <a:spcBef>
                <a:spcPts val="0"/>
              </a:spcBef>
              <a:spcAft>
                <a:spcPts val="0"/>
              </a:spcAft>
              <a:defRPr/>
            </a:pPr>
            <a:r>
              <a:rPr lang="en-US" sz="2000" kern="0" dirty="0">
                <a:solidFill>
                  <a:prstClr val="white"/>
                </a:solidFill>
                <a:latin typeface="Calibri"/>
                <a:cs typeface="+mn-cs"/>
              </a:rPr>
              <a:t>100-1, Bylaws  for additional information on membership types</a:t>
            </a:r>
          </a:p>
        </p:txBody>
      </p:sp>
    </p:spTree>
    <p:extLst>
      <p:ext uri="{BB962C8B-B14F-4D97-AF65-F5344CB8AC3E}">
        <p14:creationId xmlns:p14="http://schemas.microsoft.com/office/powerpoint/2010/main" val="10943603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t="-31000" r="-1000" b="-4000"/>
          </a:stretch>
        </a:blip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4" cstate="print">
            <a:clrChange>
              <a:clrFrom>
                <a:srgbClr val="F9F9F9"/>
              </a:clrFrom>
              <a:clrTo>
                <a:srgbClr val="F9F9F9">
                  <a:alpha val="0"/>
                </a:srgbClr>
              </a:clrTo>
            </a:clrChange>
            <a:extLst>
              <a:ext uri="{28A0092B-C50C-407E-A947-70E740481C1C}">
                <a14:useLocalDpi xmlns:a14="http://schemas.microsoft.com/office/drawing/2010/main" val="0"/>
              </a:ext>
            </a:extLst>
          </a:blip>
          <a:srcRect r="49832"/>
          <a:stretch>
            <a:fillRect/>
          </a:stretch>
        </p:blipFill>
        <p:spPr bwMode="auto">
          <a:xfrm>
            <a:off x="1600200" y="1066801"/>
            <a:ext cx="90678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Flowchart: Alternate Process 2"/>
          <p:cNvSpPr/>
          <p:nvPr/>
        </p:nvSpPr>
        <p:spPr>
          <a:xfrm>
            <a:off x="2667896" y="228601"/>
            <a:ext cx="7238104" cy="1069975"/>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2000" u="sng" dirty="0"/>
              <a:t>The </a:t>
            </a:r>
            <a:r>
              <a:rPr lang="en-US" sz="2000" u="sng" dirty="0" smtClean="0"/>
              <a:t>Membership Verification </a:t>
            </a:r>
            <a:r>
              <a:rPr lang="en-US" sz="2000" u="sng" dirty="0"/>
              <a:t>screen is new</a:t>
            </a:r>
            <a:r>
              <a:rPr lang="en-US" sz="2000" dirty="0"/>
              <a:t>.  This process will check if the </a:t>
            </a:r>
            <a:r>
              <a:rPr lang="en-US" sz="2000" dirty="0" smtClean="0"/>
              <a:t>person </a:t>
            </a:r>
            <a:r>
              <a:rPr lang="en-US" sz="2000" dirty="0"/>
              <a:t>wishing to join is already a member or an Inactive member whose membership reactivation must be called into HQs </a:t>
            </a:r>
          </a:p>
        </p:txBody>
      </p:sp>
    </p:spTree>
    <p:extLst>
      <p:ext uri="{BB962C8B-B14F-4D97-AF65-F5344CB8AC3E}">
        <p14:creationId xmlns:p14="http://schemas.microsoft.com/office/powerpoint/2010/main" val="24268867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t="-31000" r="-1000" b="-4000"/>
          </a:stretch>
        </a:blip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t="12157" b="4169"/>
          <a:stretch>
            <a:fillRect/>
          </a:stretch>
        </p:blipFill>
        <p:spPr bwMode="auto">
          <a:xfrm>
            <a:off x="2209800" y="1066800"/>
            <a:ext cx="79248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le 2"/>
          <p:cNvSpPr/>
          <p:nvPr/>
        </p:nvSpPr>
        <p:spPr>
          <a:xfrm>
            <a:off x="2590800" y="228600"/>
            <a:ext cx="7162800" cy="11430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This is a screenshot of the “Already a member ” message.  </a:t>
            </a:r>
            <a:r>
              <a:rPr lang="en-US" dirty="0" smtClean="0"/>
              <a:t>A </a:t>
            </a:r>
            <a:r>
              <a:rPr lang="en-US" dirty="0"/>
              <a:t>membership “</a:t>
            </a:r>
            <a:r>
              <a:rPr lang="en-US" dirty="0" smtClean="0"/>
              <a:t>reactivation” </a:t>
            </a:r>
            <a:r>
              <a:rPr lang="en-US" dirty="0"/>
              <a:t>must be called into AFSA HQs.  A reactivated member will keep their old membership number using this process.  </a:t>
            </a:r>
          </a:p>
        </p:txBody>
      </p:sp>
    </p:spTree>
    <p:extLst>
      <p:ext uri="{BB962C8B-B14F-4D97-AF65-F5344CB8AC3E}">
        <p14:creationId xmlns:p14="http://schemas.microsoft.com/office/powerpoint/2010/main" val="3486756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t="-31000" r="-1000" b="-4000"/>
          </a:stretch>
        </a:blipFill>
        <a:effectLst/>
      </p:bgPr>
    </p:bg>
    <p:spTree>
      <p:nvGrpSpPr>
        <p:cNvPr id="1" name=""/>
        <p:cNvGrpSpPr/>
        <p:nvPr/>
      </p:nvGrpSpPr>
      <p:grpSpPr>
        <a:xfrm>
          <a:off x="0" y="0"/>
          <a:ext cx="0" cy="0"/>
          <a:chOff x="0" y="0"/>
          <a:chExt cx="0" cy="0"/>
        </a:xfrm>
      </p:grpSpPr>
      <p:pic>
        <p:nvPicPr>
          <p:cNvPr id="4" name="Picture 3"/>
          <p:cNvPicPr/>
          <p:nvPr/>
        </p:nvPicPr>
        <p:blipFill rotWithShape="1">
          <a:blip r:embed="rId4"/>
          <a:srcRect t="5469" r="49873" b="5659"/>
          <a:stretch/>
        </p:blipFill>
        <p:spPr bwMode="auto">
          <a:xfrm>
            <a:off x="2895600" y="1447800"/>
            <a:ext cx="6553200" cy="3276600"/>
          </a:xfrm>
          <a:prstGeom prst="rect">
            <a:avLst/>
          </a:prstGeom>
          <a:ln>
            <a:noFill/>
          </a:ln>
          <a:extLst>
            <a:ext uri="{53640926-AAD7-44D8-BBD7-CCE9431645EC}">
              <a14:shadowObscured xmlns:a14="http://schemas.microsoft.com/office/drawing/2010/main"/>
            </a:ext>
          </a:extLst>
        </p:spPr>
      </p:pic>
      <p:sp>
        <p:nvSpPr>
          <p:cNvPr id="3" name="Rounded Rectangle 2"/>
          <p:cNvSpPr/>
          <p:nvPr/>
        </p:nvSpPr>
        <p:spPr>
          <a:xfrm>
            <a:off x="2590800" y="152400"/>
            <a:ext cx="7162800" cy="1752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r>
              <a:rPr lang="en-US" u="sng" dirty="0" smtClean="0"/>
              <a:t>Update:</a:t>
            </a:r>
            <a:r>
              <a:rPr lang="en-US" dirty="0" smtClean="0"/>
              <a:t>  This screenshot shows the new failed “Membership Verification Check” link.  Instead of calling AFSA HQs to “rejoin”, the returning member or their recruiter can click the link and complete the application process.  The “parked” secure web form will be updated by HQs on the next business day.   </a:t>
            </a:r>
            <a:endParaRPr lang="en-US" dirty="0"/>
          </a:p>
        </p:txBody>
      </p:sp>
      <p:sp>
        <p:nvSpPr>
          <p:cNvPr id="5" name="Right Arrow 4"/>
          <p:cNvSpPr/>
          <p:nvPr/>
        </p:nvSpPr>
        <p:spPr>
          <a:xfrm>
            <a:off x="2819400" y="4038600"/>
            <a:ext cx="2438400" cy="9418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New rejoin link</a:t>
            </a:r>
            <a:endParaRPr lang="en-US" dirty="0"/>
          </a:p>
        </p:txBody>
      </p:sp>
    </p:spTree>
    <p:extLst>
      <p:ext uri="{BB962C8B-B14F-4D97-AF65-F5344CB8AC3E}">
        <p14:creationId xmlns:p14="http://schemas.microsoft.com/office/powerpoint/2010/main" val="34816978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t="-31000" r="-1000" b="-4000"/>
          </a:stretch>
        </a:blipFill>
        <a:effectLst/>
      </p:bgPr>
    </p:bg>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r="50000"/>
          <a:stretch>
            <a:fillRect/>
          </a:stretch>
        </p:blipFill>
        <p:spPr bwMode="auto">
          <a:xfrm>
            <a:off x="2209800" y="685800"/>
            <a:ext cx="777240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le 2"/>
          <p:cNvSpPr/>
          <p:nvPr/>
        </p:nvSpPr>
        <p:spPr>
          <a:xfrm>
            <a:off x="2381250" y="152400"/>
            <a:ext cx="7467600" cy="8763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If HQs database doesn’t show any past membership data on the new recruit the “Enter </a:t>
            </a:r>
            <a:r>
              <a:rPr lang="en-US" dirty="0" smtClean="0"/>
              <a:t>Personal </a:t>
            </a:r>
            <a:r>
              <a:rPr lang="en-US" dirty="0"/>
              <a:t>Information” page will appear.  </a:t>
            </a:r>
          </a:p>
        </p:txBody>
      </p:sp>
      <p:sp>
        <p:nvSpPr>
          <p:cNvPr id="5" name="Left Arrow 4"/>
          <p:cNvSpPr/>
          <p:nvPr/>
        </p:nvSpPr>
        <p:spPr>
          <a:xfrm>
            <a:off x="5410200" y="3124200"/>
            <a:ext cx="4343400" cy="20574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Always use a U.S. mailing address, particularity important overseas—don’t use a foreign mailing address</a:t>
            </a:r>
          </a:p>
        </p:txBody>
      </p:sp>
    </p:spTree>
    <p:extLst>
      <p:ext uri="{BB962C8B-B14F-4D97-AF65-F5344CB8AC3E}">
        <p14:creationId xmlns:p14="http://schemas.microsoft.com/office/powerpoint/2010/main" val="26598517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000" t="-31000" r="-1000" b="-4000"/>
          </a:stretch>
        </a:blipFill>
        <a:effectLst/>
      </p:bgPr>
    </p:bg>
    <p:spTree>
      <p:nvGrpSpPr>
        <p:cNvPr id="1" name=""/>
        <p:cNvGrpSpPr/>
        <p:nvPr/>
      </p:nvGrpSpPr>
      <p:grpSpPr>
        <a:xfrm>
          <a:off x="0" y="0"/>
          <a:ext cx="0" cy="0"/>
          <a:chOff x="0" y="0"/>
          <a:chExt cx="0" cy="0"/>
        </a:xfrm>
      </p:grpSpPr>
      <p:sp>
        <p:nvSpPr>
          <p:cNvPr id="3" name="Rounded Rectangle 2"/>
          <p:cNvSpPr/>
          <p:nvPr/>
        </p:nvSpPr>
        <p:spPr>
          <a:xfrm>
            <a:off x="2109788" y="152400"/>
            <a:ext cx="8177212" cy="8445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This is the bottom half of the “Enter Personal Information” page. </a:t>
            </a:r>
          </a:p>
          <a:p>
            <a:pPr algn="ctr" fontAlgn="auto">
              <a:spcBef>
                <a:spcPts val="0"/>
              </a:spcBef>
              <a:spcAft>
                <a:spcPts val="0"/>
              </a:spcAft>
              <a:defRPr/>
            </a:pPr>
            <a:r>
              <a:rPr lang="en-US" dirty="0"/>
              <a:t> </a:t>
            </a:r>
            <a:r>
              <a:rPr lang="en-US" u="sng" dirty="0">
                <a:solidFill>
                  <a:srgbClr val="FF0000"/>
                </a:solidFill>
              </a:rPr>
              <a:t>Important</a:t>
            </a:r>
            <a:r>
              <a:rPr lang="en-US" dirty="0">
                <a:solidFill>
                  <a:srgbClr val="FF0000"/>
                </a:solidFill>
              </a:rPr>
              <a:t> – include your </a:t>
            </a:r>
            <a:r>
              <a:rPr lang="en-US" u="sng" dirty="0">
                <a:solidFill>
                  <a:srgbClr val="FF0000"/>
                </a:solidFill>
              </a:rPr>
              <a:t>membership ID </a:t>
            </a:r>
            <a:r>
              <a:rPr lang="en-US" dirty="0">
                <a:solidFill>
                  <a:srgbClr val="FF0000"/>
                </a:solidFill>
              </a:rPr>
              <a:t>to get credit for you &amp; </a:t>
            </a:r>
            <a:r>
              <a:rPr lang="en-US" dirty="0" smtClean="0">
                <a:solidFill>
                  <a:srgbClr val="FF0000"/>
                </a:solidFill>
              </a:rPr>
              <a:t>your </a:t>
            </a:r>
            <a:r>
              <a:rPr lang="en-US" dirty="0">
                <a:solidFill>
                  <a:srgbClr val="FF0000"/>
                </a:solidFill>
              </a:rPr>
              <a:t>Chapter</a:t>
            </a:r>
          </a:p>
        </p:txBody>
      </p:sp>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r="50000"/>
          <a:stretch>
            <a:fillRect/>
          </a:stretch>
        </p:blipFill>
        <p:spPr bwMode="auto">
          <a:xfrm>
            <a:off x="2819400" y="996950"/>
            <a:ext cx="7315200" cy="4500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ight Arrow 4"/>
          <p:cNvSpPr/>
          <p:nvPr/>
        </p:nvSpPr>
        <p:spPr>
          <a:xfrm>
            <a:off x="1828800" y="2133600"/>
            <a:ext cx="2438400" cy="120808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t>Tech school or overseas base  recruits</a:t>
            </a:r>
            <a:endParaRPr lang="en-US" dirty="0"/>
          </a:p>
        </p:txBody>
      </p:sp>
      <p:sp>
        <p:nvSpPr>
          <p:cNvPr id="6" name="Right Arrow 5"/>
          <p:cNvSpPr/>
          <p:nvPr/>
        </p:nvSpPr>
        <p:spPr>
          <a:xfrm>
            <a:off x="1752600" y="3505200"/>
            <a:ext cx="2490788" cy="990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400" dirty="0"/>
              <a:t>Active, Retired, etc</a:t>
            </a:r>
          </a:p>
        </p:txBody>
      </p:sp>
      <p:sp>
        <p:nvSpPr>
          <p:cNvPr id="7" name="Right Arrow 6"/>
          <p:cNvSpPr/>
          <p:nvPr/>
        </p:nvSpPr>
        <p:spPr>
          <a:xfrm>
            <a:off x="2819400" y="4572000"/>
            <a:ext cx="1371600" cy="108902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t>Use</a:t>
            </a:r>
            <a:r>
              <a:rPr lang="en-US" sz="1200" u="sng" dirty="0"/>
              <a:t> </a:t>
            </a:r>
            <a:r>
              <a:rPr lang="en-US" sz="1200" b="1" u="sng" dirty="0"/>
              <a:t>password</a:t>
            </a:r>
            <a:r>
              <a:rPr lang="en-US" sz="1200" u="sng" dirty="0"/>
              <a:t> </a:t>
            </a:r>
            <a:r>
              <a:rPr lang="en-US" sz="1200" dirty="0"/>
              <a:t>as the password</a:t>
            </a:r>
          </a:p>
        </p:txBody>
      </p:sp>
      <p:sp>
        <p:nvSpPr>
          <p:cNvPr id="8" name="Left Arrow 7"/>
          <p:cNvSpPr/>
          <p:nvPr/>
        </p:nvSpPr>
        <p:spPr>
          <a:xfrm>
            <a:off x="7119938" y="1828800"/>
            <a:ext cx="2362200" cy="100488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600" dirty="0"/>
              <a:t>Use drop down</a:t>
            </a:r>
          </a:p>
        </p:txBody>
      </p:sp>
      <p:sp>
        <p:nvSpPr>
          <p:cNvPr id="9" name="Left Arrow 8"/>
          <p:cNvSpPr/>
          <p:nvPr/>
        </p:nvSpPr>
        <p:spPr>
          <a:xfrm>
            <a:off x="5562600" y="3276600"/>
            <a:ext cx="3886200" cy="69691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dirty="0"/>
              <a:t>Active Duty AF, ANG, Reserve drop down</a:t>
            </a:r>
          </a:p>
        </p:txBody>
      </p:sp>
      <p:sp>
        <p:nvSpPr>
          <p:cNvPr id="10" name="Left Arrow 9"/>
          <p:cNvSpPr/>
          <p:nvPr/>
        </p:nvSpPr>
        <p:spPr>
          <a:xfrm>
            <a:off x="5638800" y="4038600"/>
            <a:ext cx="3810000" cy="13716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sz="1200" u="sng" dirty="0"/>
              <a:t>Also a new feature.  </a:t>
            </a:r>
            <a:r>
              <a:rPr lang="en-US" sz="1200" dirty="0"/>
              <a:t>Create User Name w first letter of first name, whole last name, birth month &amp; year as two digit numbers.  John Smith born in Apr 75 is: jsmith0475</a:t>
            </a:r>
          </a:p>
        </p:txBody>
      </p:sp>
      <p:cxnSp>
        <p:nvCxnSpPr>
          <p:cNvPr id="11" name="Straight Arrow Connector 10"/>
          <p:cNvCxnSpPr/>
          <p:nvPr/>
        </p:nvCxnSpPr>
        <p:spPr>
          <a:xfrm flipH="1">
            <a:off x="5029200" y="914400"/>
            <a:ext cx="533400" cy="3429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2" name="Left Arrow 11"/>
          <p:cNvSpPr/>
          <p:nvPr/>
        </p:nvSpPr>
        <p:spPr>
          <a:xfrm>
            <a:off x="5867400" y="976313"/>
            <a:ext cx="4038600" cy="319087"/>
          </a:xfrm>
          <a:prstGeom prst="lef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r>
              <a:rPr lang="en-US" sz="1200" dirty="0"/>
              <a:t>Some email addresses may reject, see slide notes </a:t>
            </a:r>
          </a:p>
        </p:txBody>
      </p:sp>
    </p:spTree>
    <p:extLst>
      <p:ext uri="{BB962C8B-B14F-4D97-AF65-F5344CB8AC3E}">
        <p14:creationId xmlns:p14="http://schemas.microsoft.com/office/powerpoint/2010/main" val="399529328"/>
      </p:ext>
    </p:extLst>
  </p:cSld>
  <p:clrMapOvr>
    <a:masterClrMapping/>
  </p:clrMapOvr>
</p:sld>
</file>

<file path=ppt/theme/theme1.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261</TotalTime>
  <Words>876</Words>
  <Application>Microsoft Office PowerPoint</Application>
  <PresentationFormat>Widescreen</PresentationFormat>
  <Paragraphs>67</Paragraphs>
  <Slides>14</Slides>
  <Notes>14</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14</vt:i4>
      </vt:variant>
    </vt:vector>
  </HeadingPairs>
  <TitlesOfParts>
    <vt:vector size="20" baseType="lpstr">
      <vt:lpstr>Arial</vt:lpstr>
      <vt:lpstr>Calibri</vt:lpstr>
      <vt:lpstr>Calibri Light</vt:lpstr>
      <vt:lpstr>Wingdings</vt:lpstr>
      <vt:lpstr>2_Office Theme</vt:lpstr>
      <vt:lpstr>1_Office Theme</vt:lpstr>
      <vt:lpstr>Using the AFSA Website to Join New Members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 Litherland</dc:creator>
  <cp:lastModifiedBy>Stevenson, Mark</cp:lastModifiedBy>
  <cp:revision>54</cp:revision>
  <dcterms:created xsi:type="dcterms:W3CDTF">2015-03-01T15:37:51Z</dcterms:created>
  <dcterms:modified xsi:type="dcterms:W3CDTF">2016-03-07T17:13:03Z</dcterms:modified>
</cp:coreProperties>
</file>